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0" r:id="rId2"/>
    <p:sldMasterId id="2147483678" r:id="rId3"/>
  </p:sldMasterIdLst>
  <p:notesMasterIdLst>
    <p:notesMasterId r:id="rId9"/>
  </p:notesMasterIdLst>
  <p:sldIdLst>
    <p:sldId id="306" r:id="rId4"/>
    <p:sldId id="295" r:id="rId5"/>
    <p:sldId id="310" r:id="rId6"/>
    <p:sldId id="311" r:id="rId7"/>
    <p:sldId id="30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3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 Voisin-Fradin" initials="GV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C1D"/>
    <a:srgbClr val="FFFFFF"/>
    <a:srgbClr val="006600"/>
    <a:srgbClr val="D2DEEF"/>
    <a:srgbClr val="45446D"/>
    <a:srgbClr val="41AE3A"/>
    <a:srgbClr val="7BAA68"/>
    <a:srgbClr val="7790BF"/>
    <a:srgbClr val="437A5D"/>
    <a:srgbClr val="020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9" autoAdjust="0"/>
    <p:restoredTop sz="90874" autoAdjust="0"/>
  </p:normalViewPr>
  <p:slideViewPr>
    <p:cSldViewPr snapToGrid="0">
      <p:cViewPr>
        <p:scale>
          <a:sx n="44" d="100"/>
          <a:sy n="44" d="100"/>
        </p:scale>
        <p:origin x="-1152" y="-396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B74A2-13AB-456C-B39A-1058E2BC8EDF}" type="datetimeFigureOut">
              <a:rPr lang="fr-FR" smtClean="0"/>
              <a:t>04/09/2021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D1901-1E48-42DC-85CF-B5EDFAB6BDF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6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Un arc alpin déjà en surchauffe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La 2e métropole industrielle de province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Un secteur numérique/microélectronique surreprésenté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Une population jeune, éduquée, cosmopolite, sensible aux enjeux des transitions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1901-1E48-42DC-85CF-B5EDFAB6BDF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00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bonnes échelles = celles qui font sens pour le sujet (cf. </a:t>
            </a:r>
            <a:r>
              <a:rPr lang="fr-FR" dirty="0" err="1" smtClean="0"/>
              <a:t>PAiT</a:t>
            </a:r>
            <a:r>
              <a:rPr lang="fr-FR" dirty="0" smtClean="0"/>
              <a:t> = liée</a:t>
            </a:r>
            <a:r>
              <a:rPr lang="fr-FR" baseline="0" dirty="0" smtClean="0"/>
              <a:t> aux capacités de production agricoles vs. les volumes de population, SMMAG = lié à l’analyse des </a:t>
            </a:r>
            <a:r>
              <a:rPr lang="fr-FR" baseline="0" dirty="0" err="1" smtClean="0"/>
              <a:t>mvt</a:t>
            </a:r>
            <a:r>
              <a:rPr lang="fr-FR" baseline="0" dirty="0" smtClean="0"/>
              <a:t> pendulaire d’un territoire à l’autre)</a:t>
            </a:r>
          </a:p>
          <a:p>
            <a:r>
              <a:rPr lang="fr-FR" baseline="0" dirty="0" smtClean="0"/>
              <a:t>Les bons outils = ceux qui permettent d’avoir les bons partenaires + pas nécessairement des outils juridiquement </a:t>
            </a:r>
            <a:r>
              <a:rPr lang="fr-FR" baseline="0" dirty="0" err="1" smtClean="0"/>
              <a:t>hyperstructurés</a:t>
            </a:r>
            <a:r>
              <a:rPr lang="fr-FR" baseline="0" dirty="0" smtClean="0"/>
              <a:t> (la coopération/l’hybridation n’a pas nécessairement besoin d’un véhicule juridique, type association, société ou syndicat. Le partenariat peut être de principe avec une simple </a:t>
            </a:r>
            <a:r>
              <a:rPr lang="fr-FR" baseline="0" dirty="0" err="1" smtClean="0"/>
              <a:t>répartiation</a:t>
            </a:r>
            <a:r>
              <a:rPr lang="fr-FR" baseline="0" dirty="0" smtClean="0"/>
              <a:t> des charges et mises à dispo de temps de travail/moyens.</a:t>
            </a:r>
          </a:p>
          <a:p>
            <a:r>
              <a:rPr lang="fr-FR" baseline="0" dirty="0" smtClean="0"/>
              <a:t>L’important c’est la capacité d’animation</a:t>
            </a:r>
          </a:p>
          <a:p>
            <a:endParaRPr lang="fr-FR" baseline="0" dirty="0" smtClean="0"/>
          </a:p>
          <a:p>
            <a:r>
              <a:rPr lang="fr-FR" baseline="0" dirty="0" smtClean="0"/>
              <a:t>Mentionner la notion de « territoire de projet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1901-1E48-42DC-85CF-B5EDFAB6BDFB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93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Entrée</a:t>
            </a:r>
            <a:r>
              <a:rPr lang="fr-FR" baseline="0" dirty="0" smtClean="0"/>
              <a:t> thématique vs. entrée profil d’acteur.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1901-1E48-42DC-85CF-B5EDFAB6BDFB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93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</a:t>
            </a:r>
            <a:r>
              <a:rPr lang="fr-FR" baseline="0" dirty="0" smtClean="0"/>
              <a:t> SCIC ont été créées en 2001, mais leur usage reste encore discret, alors que ce sont d’excellents outils de coopération mettant les partenaires dans une forme d’égalité  (1 membre = 1 voix) tout en poussant les collectivités à s’acculturer à des démarches entrepreneuriale (avec de véritable stratégies d’investissement).</a:t>
            </a:r>
          </a:p>
          <a:p>
            <a:r>
              <a:rPr lang="fr-FR" baseline="0" dirty="0" smtClean="0"/>
              <a:t>+ la question du développement des fonds d’investissement locaux (quelle que soit leur forme juridique)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D1901-1E48-42DC-85CF-B5EDFAB6BDFB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93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319-23E4-42ED-B181-689C97858BD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59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20" y="2442369"/>
            <a:ext cx="1787858" cy="20777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37" y="4658692"/>
            <a:ext cx="9144000" cy="9577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4D5B5B"/>
                </a:solidFill>
                <a:latin typeface="Klavika Basic Bold" panose="020B08060400000200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0455" y="5791174"/>
            <a:ext cx="9144000" cy="1010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132" y="167809"/>
            <a:ext cx="3657236" cy="387667"/>
          </a:xfrm>
          <a:prstGeom prst="rect">
            <a:avLst/>
          </a:prstGeom>
          <a:effectLst/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19"/>
          <a:stretch/>
        </p:blipFill>
        <p:spPr>
          <a:xfrm>
            <a:off x="-1" y="0"/>
            <a:ext cx="12842543" cy="30544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871" y="3242785"/>
            <a:ext cx="1298250" cy="15087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871" y="2661216"/>
            <a:ext cx="500420" cy="581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751561"/>
            <a:ext cx="894785" cy="10398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291" y="5738405"/>
            <a:ext cx="1222334" cy="14205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040" y="4417432"/>
            <a:ext cx="500420" cy="5815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32" y="5039097"/>
            <a:ext cx="894785" cy="103988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910" y="3563595"/>
            <a:ext cx="750149" cy="8797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853" y="4501459"/>
            <a:ext cx="1157092" cy="138933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20" y="5967166"/>
            <a:ext cx="1255117" cy="14719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0" y="3332851"/>
            <a:ext cx="5715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46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71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76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19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03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756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35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75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099" y="960088"/>
            <a:ext cx="11148700" cy="493782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097" y="192262"/>
            <a:ext cx="8536217" cy="5983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544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344275" y="192262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WGs</a:t>
            </a:r>
          </a:p>
        </p:txBody>
      </p:sp>
    </p:spTree>
    <p:extLst>
      <p:ext uri="{BB962C8B-B14F-4D97-AF65-F5344CB8AC3E}">
        <p14:creationId xmlns:p14="http://schemas.microsoft.com/office/powerpoint/2010/main" val="2032908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273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915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31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563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028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937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306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43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1353801" y="0"/>
            <a:ext cx="838200" cy="6858000"/>
          </a:xfrm>
          <a:prstGeom prst="rect">
            <a:avLst/>
          </a:prstGeom>
          <a:solidFill>
            <a:srgbClr val="41AE3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2049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hlf-giant-grenoble.org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825" y="6356349"/>
            <a:ext cx="71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41AE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D2C5EA-7A99-489C-B388-59CD41C14502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724" y="195828"/>
            <a:ext cx="2397667" cy="443568"/>
          </a:xfrm>
          <a:prstGeom prst="rect">
            <a:avLst/>
          </a:prstGeom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0"/>
          </p:nvPr>
        </p:nvSpPr>
        <p:spPr>
          <a:xfrm>
            <a:off x="285751" y="1285874"/>
            <a:ext cx="10858500" cy="47434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285751" y="195828"/>
            <a:ext cx="8562973" cy="733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4544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083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742D7E-8218-4738-AB13-D895EE37B23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425A0-97F5-43DC-B623-FFEB0951A65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920FB92A-FAFA-4138-9481-053C8FE75C43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7BC9204E-FD99-445B-BD7A-3AC9B6320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40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05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68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hlf-giant-grenoble.org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62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9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703" r:id="rId3"/>
    <p:sldLayoutId id="2147483706" r:id="rId4"/>
    <p:sldLayoutId id="214748370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A2F16-2DE3-453D-8DD9-D0BE2644CA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59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hlf-giant-grenoble.org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7F89-EFA1-4F7A-BBAB-CE953232C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84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560546"/>
            <a:ext cx="1019895" cy="29745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fr-FR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@kevin.s38 </a:t>
            </a:r>
            <a:endParaRPr lang="fr-FR" sz="1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010" y="58758"/>
            <a:ext cx="11072957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EFD303"/>
                </a:solidFill>
                <a:latin typeface="Franklin Gothic Demi Cond" panose="020B0706030402020204" pitchFamily="34" charset="0"/>
              </a:rPr>
              <a:t>GRENOBLE ALPES METROPOLE</a:t>
            </a:r>
            <a:endParaRPr lang="fr-FR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EFD30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318" y="5883653"/>
            <a:ext cx="6083839" cy="553994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UN TERRITOIRE AU CŒUR DES TRANSITIONS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600" y="1133858"/>
            <a:ext cx="1123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</a:rPr>
              <a:t>Transitions environnementale et </a:t>
            </a:r>
            <a:r>
              <a:rPr lang="fr-FR" sz="2400" b="1" i="1" dirty="0" smtClean="0">
                <a:solidFill>
                  <a:schemeClr val="bg1"/>
                </a:solidFill>
              </a:rPr>
              <a:t>numérique: </a:t>
            </a:r>
          </a:p>
          <a:p>
            <a:r>
              <a:rPr lang="fr-FR" sz="2400" b="1" i="1" dirty="0">
                <a:solidFill>
                  <a:schemeClr val="bg1"/>
                </a:solidFill>
              </a:rPr>
              <a:t>R</a:t>
            </a:r>
            <a:r>
              <a:rPr lang="fr-FR" sz="2400" b="1" i="1" dirty="0" smtClean="0">
                <a:solidFill>
                  <a:schemeClr val="bg1"/>
                </a:solidFill>
              </a:rPr>
              <a:t>enforcer l’hybridation </a:t>
            </a:r>
            <a:r>
              <a:rPr lang="fr-FR" sz="2400" b="1" i="1" dirty="0">
                <a:solidFill>
                  <a:schemeClr val="bg1"/>
                </a:solidFill>
              </a:rPr>
              <a:t>des politiques locales entre les acteurs du territoire </a:t>
            </a:r>
            <a:endParaRPr lang="fr-FR" sz="2400" i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Roche_c\Desktop\LogoGAM_fond_jauneWe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9783" y="139365"/>
            <a:ext cx="105506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Qu&amp;#39;est ce que le SMMAG ? - Le Grésivaudan - Communauté de Commu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r="5447"/>
          <a:stretch/>
        </p:blipFill>
        <p:spPr bwMode="auto">
          <a:xfrm>
            <a:off x="3159290" y="1317577"/>
            <a:ext cx="3451235" cy="3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1703730" y="2654022"/>
            <a:ext cx="4833932" cy="1814158"/>
            <a:chOff x="6017051" y="2691212"/>
            <a:chExt cx="5124608" cy="1965659"/>
          </a:xfrm>
        </p:grpSpPr>
        <p:grpSp>
          <p:nvGrpSpPr>
            <p:cNvPr id="5" name="Groupe 4"/>
            <p:cNvGrpSpPr/>
            <p:nvPr/>
          </p:nvGrpSpPr>
          <p:grpSpPr>
            <a:xfrm>
              <a:off x="7548242" y="3434010"/>
              <a:ext cx="3593417" cy="1222861"/>
              <a:chOff x="6453691" y="3644383"/>
              <a:chExt cx="4636984" cy="1569881"/>
            </a:xfrm>
          </p:grpSpPr>
          <p:pic>
            <p:nvPicPr>
              <p:cNvPr id="1028" name="Picture 4" descr="SMMAG Grenoble (@SMMAG__officiel) | توییتر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7108" y="4167609"/>
                <a:ext cx="1043567" cy="1046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453691" y="3644383"/>
                <a:ext cx="1538841" cy="15559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6017051" y="2691212"/>
              <a:ext cx="1813728" cy="60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i="1" dirty="0" smtClean="0"/>
                <a:t>Syndicat Mixte</a:t>
              </a:r>
            </a:p>
            <a:p>
              <a:pPr algn="ctr"/>
              <a:r>
                <a:rPr lang="fr-FR" sz="1500" b="1" i="1" dirty="0" smtClean="0"/>
                <a:t>A terme : 11 EPCI</a:t>
              </a:r>
              <a:endParaRPr lang="fr-FR" sz="1500" b="1" i="1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957420" y="119514"/>
            <a:ext cx="10992544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4800" dirty="0">
                <a:solidFill>
                  <a:srgbClr val="EFD303"/>
                </a:solidFill>
                <a:latin typeface="Franklin Gothic Demi Cond" panose="020B0706030402020204" pitchFamily="34" charset="0"/>
              </a:rPr>
              <a:t>GRENOBLE ALPES METROPOLE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" y="1"/>
            <a:ext cx="719401" cy="6858000"/>
          </a:xfrm>
          <a:prstGeom prst="rect">
            <a:avLst/>
          </a:prstGeom>
          <a:solidFill>
            <a:srgbClr val="FDE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 b="1"/>
          </a:p>
        </p:txBody>
      </p:sp>
      <p:sp>
        <p:nvSpPr>
          <p:cNvPr id="12" name="Rectangle 11"/>
          <p:cNvSpPr/>
          <p:nvPr/>
        </p:nvSpPr>
        <p:spPr>
          <a:xfrm>
            <a:off x="987383" y="805528"/>
            <a:ext cx="9669327" cy="55399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CHOISIR LES BONNES ECHELLES ET LES BONS OUTILS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7523148" y="1691118"/>
            <a:ext cx="3364383" cy="2109477"/>
            <a:chOff x="279575" y="4898152"/>
            <a:chExt cx="4001858" cy="2460205"/>
          </a:xfrm>
        </p:grpSpPr>
        <p:pic>
          <p:nvPicPr>
            <p:cNvPr id="1036" name="Picture 12" descr="https://www.sud-isere-drome.developpement-edf.com/uploads/sites/6/2021/02/Pacte-eco-Logo-du-Pacte-768x388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56" y="4898152"/>
              <a:ext cx="3743126" cy="189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279575" y="6712250"/>
              <a:ext cx="4001858" cy="646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500" b="1" i="1" dirty="0" smtClean="0"/>
                <a:t>Coopération informelle (Réseau)</a:t>
              </a:r>
            </a:p>
            <a:p>
              <a:pPr algn="ctr"/>
              <a:r>
                <a:rPr lang="fr-FR" sz="1500" b="1" i="1" dirty="0" smtClean="0"/>
                <a:t>3 EPCI, 3 institutions, 19 grands groupes</a:t>
              </a:r>
              <a:endParaRPr lang="fr-FR" sz="1500" b="1" i="1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475659" y="4183305"/>
            <a:ext cx="5261762" cy="2571439"/>
            <a:chOff x="1475659" y="4183305"/>
            <a:chExt cx="5261762" cy="2571439"/>
          </a:xfrm>
        </p:grpSpPr>
        <p:grpSp>
          <p:nvGrpSpPr>
            <p:cNvPr id="8" name="Groupe 7"/>
            <p:cNvGrpSpPr/>
            <p:nvPr/>
          </p:nvGrpSpPr>
          <p:grpSpPr>
            <a:xfrm>
              <a:off x="1475659" y="4183305"/>
              <a:ext cx="4866365" cy="2273510"/>
              <a:chOff x="640001" y="2292550"/>
              <a:chExt cx="5875742" cy="2620231"/>
            </a:xfrm>
          </p:grpSpPr>
          <p:pic>
            <p:nvPicPr>
              <p:cNvPr id="1030" name="Picture 6" descr="https://www.aurg.fr/uploads/Image/1d/16277_641_PAi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01" y="2292550"/>
                <a:ext cx="3558750" cy="2620231"/>
              </a:xfrm>
              <a:prstGeom prst="snip2Same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9820" y="3362037"/>
                <a:ext cx="2925923" cy="996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25" name="ZoneTexte 24"/>
            <p:cNvSpPr txBox="1"/>
            <p:nvPr/>
          </p:nvSpPr>
          <p:spPr>
            <a:xfrm>
              <a:off x="3201235" y="5969914"/>
              <a:ext cx="3536186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i="1" dirty="0" smtClean="0"/>
                <a:t>Coopération informelle (Projet)</a:t>
              </a:r>
            </a:p>
            <a:p>
              <a:pPr algn="ctr"/>
              <a:r>
                <a:rPr lang="fr-FR" sz="1500" b="1" i="1" dirty="0" smtClean="0"/>
                <a:t>Dans le cadre d’un dispositif national</a:t>
              </a:r>
              <a:endParaRPr lang="fr-FR" sz="1500" b="1" i="1" dirty="0"/>
            </a:p>
            <a:p>
              <a:pPr algn="ctr"/>
              <a:r>
                <a:rPr lang="fr-FR" sz="1500" b="1" i="1" dirty="0" smtClean="0"/>
                <a:t>4 EPCI, 2 PNR, 3 socio-professionnels</a:t>
              </a:r>
              <a:endParaRPr lang="fr-FR" sz="1500" b="1" i="1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006639" y="4055312"/>
            <a:ext cx="4747325" cy="2549866"/>
            <a:chOff x="1600709" y="1587908"/>
            <a:chExt cx="5049163" cy="2700966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44436" y="1587908"/>
              <a:ext cx="4961656" cy="189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1600709" y="3457536"/>
              <a:ext cx="5049163" cy="831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500" b="1" i="1" dirty="0"/>
                <a:t>Coopération </a:t>
              </a:r>
              <a:r>
                <a:rPr lang="fr-FR" sz="1500" b="1" i="1" dirty="0" smtClean="0"/>
                <a:t>informelle</a:t>
              </a:r>
              <a:endParaRPr lang="fr-FR" sz="1500" b="1" i="1" dirty="0"/>
            </a:p>
            <a:p>
              <a:pPr algn="ctr"/>
              <a:r>
                <a:rPr lang="fr-FR" sz="1500" b="1" i="1" dirty="0" smtClean="0"/>
                <a:t>2 EPCI, 3 communes, 1 PNR, une trentaine de partenaires </a:t>
              </a:r>
            </a:p>
            <a:p>
              <a:pPr algn="ctr"/>
              <a:r>
                <a:rPr lang="fr-FR" sz="1500" b="1" i="1" dirty="0" smtClean="0"/>
                <a:t>(ONF, socio-professionnels…)</a:t>
              </a:r>
              <a:endParaRPr lang="fr-FR" sz="1500" b="1" i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628059" y="2793350"/>
              <a:ext cx="4815929" cy="749834"/>
            </a:xfrm>
            <a:prstGeom prst="rect">
              <a:avLst/>
            </a:prstGeom>
            <a:solidFill>
              <a:srgbClr val="FFFFFF">
                <a:alpha val="41961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sz="2000" spc="100" dirty="0" smtClean="0">
                  <a:ln w="18415" cmpd="sng">
                    <a:solidFill>
                      <a:srgbClr val="E34C1D"/>
                    </a:solidFill>
                    <a:prstDash val="solid"/>
                  </a:ln>
                  <a:solidFill>
                    <a:srgbClr val="E34C1D"/>
                  </a:solidFill>
                </a:rPr>
                <a:t>Comité de site </a:t>
              </a:r>
            </a:p>
            <a:p>
              <a:r>
                <a:rPr lang="fr-FR" sz="2000" spc="100" dirty="0" smtClean="0">
                  <a:ln w="18415" cmpd="sng">
                    <a:solidFill>
                      <a:srgbClr val="E34C1D"/>
                    </a:solidFill>
                    <a:prstDash val="solid"/>
                  </a:ln>
                  <a:solidFill>
                    <a:srgbClr val="E34C1D"/>
                  </a:solidFill>
                </a:rPr>
                <a:t>Chamechaude, </a:t>
              </a:r>
              <a:r>
                <a:rPr lang="fr-FR" sz="2000" spc="100" dirty="0" err="1" smtClean="0">
                  <a:ln w="18415" cmpd="sng">
                    <a:solidFill>
                      <a:srgbClr val="E34C1D"/>
                    </a:solidFill>
                    <a:prstDash val="solid"/>
                  </a:ln>
                  <a:solidFill>
                    <a:srgbClr val="E34C1D"/>
                  </a:solidFill>
                </a:rPr>
                <a:t>Pinéa</a:t>
              </a:r>
              <a:r>
                <a:rPr lang="fr-FR" sz="2000" spc="100" dirty="0" smtClean="0">
                  <a:ln w="18415" cmpd="sng">
                    <a:solidFill>
                      <a:srgbClr val="E34C1D"/>
                    </a:solidFill>
                    <a:prstDash val="solid"/>
                  </a:ln>
                  <a:solidFill>
                    <a:srgbClr val="E34C1D"/>
                  </a:solidFill>
                </a:rPr>
                <a:t>, Charmant </a:t>
              </a:r>
              <a:r>
                <a:rPr lang="fr-FR" sz="2000" spc="100" dirty="0" err="1" smtClean="0">
                  <a:ln w="18415" cmpd="sng">
                    <a:solidFill>
                      <a:srgbClr val="E34C1D"/>
                    </a:solidFill>
                    <a:prstDash val="solid"/>
                  </a:ln>
                  <a:solidFill>
                    <a:srgbClr val="E34C1D"/>
                  </a:solidFill>
                </a:rPr>
                <a:t>Som</a:t>
              </a:r>
              <a:endParaRPr lang="fr-FR" sz="2000" spc="100" dirty="0">
                <a:ln w="18415" cmpd="sng">
                  <a:solidFill>
                    <a:srgbClr val="E34C1D"/>
                  </a:solidFill>
                  <a:prstDash val="solid"/>
                </a:ln>
                <a:solidFill>
                  <a:srgbClr val="E34C1D"/>
                </a:solidFill>
              </a:endParaRPr>
            </a:p>
          </p:txBody>
        </p:sp>
      </p:grpSp>
      <p:pic>
        <p:nvPicPr>
          <p:cNvPr id="36" name="Picture 3" descr="C:\Users\Roche_c\Desktop\LogoGAM_fond_jauneWe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9783" y="139365"/>
            <a:ext cx="105506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57420" y="119514"/>
            <a:ext cx="10992544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4800" dirty="0">
                <a:solidFill>
                  <a:srgbClr val="EFD303"/>
                </a:solidFill>
                <a:latin typeface="Franklin Gothic Demi Cond" panose="020B0706030402020204" pitchFamily="34" charset="0"/>
              </a:rPr>
              <a:t>GRENOBLE ALPES METROPOLE</a:t>
            </a:r>
            <a:endParaRPr lang="fr-FR" sz="4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1"/>
            <a:ext cx="719401" cy="6858000"/>
          </a:xfrm>
          <a:prstGeom prst="rect">
            <a:avLst/>
          </a:prstGeom>
          <a:solidFill>
            <a:srgbClr val="FDE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87383" y="805528"/>
            <a:ext cx="9669327" cy="55399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I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NTERETS DE CHACUN A AGIR ET ANIMATION DES PARTENAIRES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587652" y="1688124"/>
            <a:ext cx="4504312" cy="4772967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rgbClr val="0070C0"/>
                </a:solidFill>
              </a:rPr>
              <a:t>Des thématiques </a:t>
            </a:r>
          </a:p>
          <a:p>
            <a:pPr algn="ctr"/>
            <a:r>
              <a:rPr lang="fr-FR" sz="2200" b="1" dirty="0" smtClean="0">
                <a:solidFill>
                  <a:srgbClr val="0070C0"/>
                </a:solidFill>
              </a:rPr>
              <a:t>de travail communes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734074" y="1688124"/>
            <a:ext cx="4504312" cy="4772967"/>
          </a:xfrm>
          <a:prstGeom prst="roundRect">
            <a:avLst/>
          </a:prstGeom>
          <a:ln w="28575">
            <a:solidFill>
              <a:srgbClr val="E34C1D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rgbClr val="E34C1D"/>
                </a:solidFill>
              </a:rPr>
              <a:t>Des profils d’acteurs proches, induisant des intérêts partagés</a:t>
            </a:r>
            <a:endParaRPr lang="fr-FR" sz="2200" b="1" dirty="0">
              <a:solidFill>
                <a:srgbClr val="E34C1D"/>
              </a:solidFill>
            </a:endParaRPr>
          </a:p>
        </p:txBody>
      </p:sp>
      <p:pic>
        <p:nvPicPr>
          <p:cNvPr id="15" name="Picture 12" descr="https://www.sud-isere-drome.developpement-edf.com/uploads/sites/6/2021/02/Pacte-eco-Logo-du-Pacte-768x38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445" y="2591556"/>
            <a:ext cx="1693551" cy="8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2008134" y="1927237"/>
            <a:ext cx="3279701" cy="1501764"/>
            <a:chOff x="2711329" y="1886428"/>
            <a:chExt cx="3110717" cy="1577755"/>
          </a:xfrm>
        </p:grpSpPr>
        <p:pic>
          <p:nvPicPr>
            <p:cNvPr id="2052" name="Picture 4" descr="https://www.grenoblealpesmetropole.fr/uploads/Image/6b/IMF_100/GAB_LA_METRO/7025_850_Frise-calendrier-ZF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329" y="1886428"/>
              <a:ext cx="3110717" cy="1577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3954742" y="2984141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/>
                <a:t>ZFE</a:t>
              </a:r>
              <a:endParaRPr lang="fr-FR" sz="2400" b="1" dirty="0"/>
            </a:p>
          </p:txBody>
        </p:sp>
      </p:grpSp>
      <p:pic>
        <p:nvPicPr>
          <p:cNvPr id="2054" name="Picture 6" descr="Le French Impact, accélérateur d&amp;#39;innovation sociale et environnementa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890" y="2011348"/>
            <a:ext cx="2168135" cy="7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aurg.fr/uploads/Image/1d/16277_641_PAi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683" y="4598570"/>
            <a:ext cx="1919364" cy="1480522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MMAG Grenoble (@SMMAG__officiel) | توییتر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973" y="2787220"/>
            <a:ext cx="974073" cy="96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Economie circulaire : vers un monde sans déchets ? - MAIF Social club – Le  l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 descr="Economie circulaire : vers un monde sans déchets ? - MAIF Social club – Le  lieu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9129" y="5072214"/>
            <a:ext cx="1099964" cy="10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es startup contribuent à la lutte contre le Coronavirus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7317" y="4672486"/>
            <a:ext cx="1858239" cy="84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auvergne-rhone-alpes.cci.fr/sites/default/files/img_imce/top-numerique-rs-cci-ara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118" y="5206160"/>
            <a:ext cx="2025145" cy="11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Roche_c\Desktop\LogoGAM_fond_jauneWe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9783" y="139365"/>
            <a:ext cx="105506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57420" y="119514"/>
            <a:ext cx="10992544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4800" dirty="0">
                <a:solidFill>
                  <a:srgbClr val="EFD303"/>
                </a:solidFill>
                <a:latin typeface="Franklin Gothic Demi Cond" panose="020B0706030402020204" pitchFamily="34" charset="0"/>
              </a:rPr>
              <a:t>GRENOBLE ALPES METROPOLE</a:t>
            </a:r>
            <a:endParaRPr lang="fr-FR" sz="4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1"/>
            <a:ext cx="719401" cy="6858000"/>
          </a:xfrm>
          <a:prstGeom prst="rect">
            <a:avLst/>
          </a:prstGeom>
          <a:solidFill>
            <a:srgbClr val="FDE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87383" y="805528"/>
            <a:ext cx="10538076" cy="55399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LES SCIC « NOUVEAUX » OUTILS ENTREPREUNEURIAUX DE L’HYBRIDATION</a:t>
            </a:r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AutoShape 8" descr="Economie circulaire : vers un monde sans déchets ? - MAIF Social club – Le  l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 descr="La SCIC : une solution pour faire évoluer les associations - Cress Pa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511" y="2871599"/>
            <a:ext cx="3463581" cy="1629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/>
          <p:cNvCxnSpPr>
            <a:endCxn id="3076" idx="1"/>
          </p:cNvCxnSpPr>
          <p:nvPr/>
        </p:nvCxnSpPr>
        <p:spPr>
          <a:xfrm flipV="1">
            <a:off x="8314660" y="2598581"/>
            <a:ext cx="1096534" cy="1282303"/>
          </a:xfrm>
          <a:prstGeom prst="line">
            <a:avLst/>
          </a:prstGeom>
          <a:ln w="28575">
            <a:solidFill>
              <a:srgbClr val="E34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oopVenture | Fonds d&amp;#39;investissement Evergreen et Participa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1194" y="2143781"/>
            <a:ext cx="1572026" cy="9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ojets et Partenariats - Ulis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121" y="1379946"/>
            <a:ext cx="1696705" cy="12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30"/>
          <p:cNvCxnSpPr>
            <a:stCxn id="3074" idx="3"/>
            <a:endCxn id="3078" idx="1"/>
          </p:cNvCxnSpPr>
          <p:nvPr/>
        </p:nvCxnSpPr>
        <p:spPr>
          <a:xfrm flipV="1">
            <a:off x="4666092" y="1981387"/>
            <a:ext cx="2284029" cy="1705173"/>
          </a:xfrm>
          <a:prstGeom prst="line">
            <a:avLst/>
          </a:prstGeom>
          <a:ln w="28575">
            <a:solidFill>
              <a:srgbClr val="E34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Signature des statuts de la SCIC CRISALID – Centre de Réflexion ISérois en  Aménagement Durable | IDfrich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5358" y="5541318"/>
            <a:ext cx="2985209" cy="7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éseaux thématiques French Tech : Grenoble se déploie dans le sillon alpin  autour de cinq thèmes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9619" y="3429001"/>
            <a:ext cx="1616689" cy="10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cteur droit 41"/>
          <p:cNvCxnSpPr>
            <a:stCxn id="3074" idx="3"/>
            <a:endCxn id="3082" idx="1"/>
          </p:cNvCxnSpPr>
          <p:nvPr/>
        </p:nvCxnSpPr>
        <p:spPr>
          <a:xfrm>
            <a:off x="4666092" y="3686560"/>
            <a:ext cx="2113527" cy="289757"/>
          </a:xfrm>
          <a:prstGeom prst="line">
            <a:avLst/>
          </a:prstGeom>
          <a:ln w="28575">
            <a:solidFill>
              <a:srgbClr val="E34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3074" idx="3"/>
            <a:endCxn id="3080" idx="1"/>
          </p:cNvCxnSpPr>
          <p:nvPr/>
        </p:nvCxnSpPr>
        <p:spPr>
          <a:xfrm>
            <a:off x="4666092" y="3686560"/>
            <a:ext cx="1429266" cy="2238707"/>
          </a:xfrm>
          <a:prstGeom prst="line">
            <a:avLst/>
          </a:prstGeom>
          <a:ln w="28575">
            <a:solidFill>
              <a:srgbClr val="E34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3082" idx="3"/>
          </p:cNvCxnSpPr>
          <p:nvPr/>
        </p:nvCxnSpPr>
        <p:spPr>
          <a:xfrm>
            <a:off x="8396308" y="3976317"/>
            <a:ext cx="1385645" cy="767665"/>
          </a:xfrm>
          <a:prstGeom prst="line">
            <a:avLst/>
          </a:prstGeom>
          <a:ln w="28575">
            <a:solidFill>
              <a:srgbClr val="E34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2" descr="Campus numérique in the Alps - Campus Région du Numériqu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77647" y="3686560"/>
            <a:ext cx="1511337" cy="19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Roche_c\Desktop\LogoGAM_fond_jauneWe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9783" y="139365"/>
            <a:ext cx="105506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0261677" y="6340285"/>
            <a:ext cx="61539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428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28055" y="6309891"/>
            <a:ext cx="49232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925" y="0"/>
                </a:lnTo>
              </a:path>
            </a:pathLst>
          </a:custGeom>
          <a:ln w="180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11945" y="6250458"/>
            <a:ext cx="0" cy="81767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196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70149" y="6340285"/>
            <a:ext cx="61539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416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95345" y="6121315"/>
            <a:ext cx="35476" cy="28791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26746" y="28079"/>
                </a:moveTo>
                <a:lnTo>
                  <a:pt x="9347" y="28079"/>
                </a:lnTo>
                <a:lnTo>
                  <a:pt x="10617" y="30594"/>
                </a:lnTo>
                <a:lnTo>
                  <a:pt x="16878" y="31356"/>
                </a:lnTo>
                <a:lnTo>
                  <a:pt x="24803" y="31445"/>
                </a:lnTo>
                <a:lnTo>
                  <a:pt x="26746" y="28079"/>
                </a:lnTo>
                <a:close/>
              </a:path>
              <a:path w="31115" h="31750">
                <a:moveTo>
                  <a:pt x="28496" y="23952"/>
                </a:moveTo>
                <a:lnTo>
                  <a:pt x="4876" y="23952"/>
                </a:lnTo>
                <a:lnTo>
                  <a:pt x="4648" y="26365"/>
                </a:lnTo>
                <a:lnTo>
                  <a:pt x="6159" y="26365"/>
                </a:lnTo>
                <a:lnTo>
                  <a:pt x="5968" y="29540"/>
                </a:lnTo>
                <a:lnTo>
                  <a:pt x="9347" y="28079"/>
                </a:lnTo>
                <a:lnTo>
                  <a:pt x="26746" y="28079"/>
                </a:lnTo>
                <a:lnTo>
                  <a:pt x="28257" y="25463"/>
                </a:lnTo>
                <a:lnTo>
                  <a:pt x="28496" y="23952"/>
                </a:lnTo>
                <a:close/>
              </a:path>
              <a:path w="31115" h="31750">
                <a:moveTo>
                  <a:pt x="0" y="0"/>
                </a:moveTo>
                <a:lnTo>
                  <a:pt x="2654" y="12192"/>
                </a:lnTo>
                <a:lnTo>
                  <a:pt x="0" y="18211"/>
                </a:lnTo>
                <a:lnTo>
                  <a:pt x="2031" y="19875"/>
                </a:lnTo>
                <a:lnTo>
                  <a:pt x="3555" y="21869"/>
                </a:lnTo>
                <a:lnTo>
                  <a:pt x="2933" y="24853"/>
                </a:lnTo>
                <a:lnTo>
                  <a:pt x="4876" y="23952"/>
                </a:lnTo>
                <a:lnTo>
                  <a:pt x="28496" y="23952"/>
                </a:lnTo>
                <a:lnTo>
                  <a:pt x="29260" y="19113"/>
                </a:lnTo>
                <a:lnTo>
                  <a:pt x="31064" y="11950"/>
                </a:lnTo>
                <a:lnTo>
                  <a:pt x="26746" y="6451"/>
                </a:lnTo>
                <a:lnTo>
                  <a:pt x="21666" y="3606"/>
                </a:lnTo>
                <a:lnTo>
                  <a:pt x="16459" y="1231"/>
                </a:lnTo>
                <a:lnTo>
                  <a:pt x="10198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"/>
          <a:stretch/>
        </p:blipFill>
        <p:spPr>
          <a:xfrm>
            <a:off x="3552" y="0"/>
            <a:ext cx="12268005" cy="68559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50" y="815701"/>
            <a:ext cx="11137237" cy="2136595"/>
          </a:xfrm>
          <a:prstGeom prst="rect">
            <a:avLst/>
          </a:prstGeom>
        </p:spPr>
        <p:txBody>
          <a:bodyPr vert="horz" wrap="square" lIns="0" tIns="154544" rIns="0" bIns="0" rtlCol="0">
            <a:spAutoFit/>
          </a:bodyPr>
          <a:lstStyle/>
          <a:p>
            <a:pPr marL="1687500"/>
            <a:r>
              <a:rPr lang="en-US" sz="5300" spc="-200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/>
            </a:r>
            <a:br>
              <a:rPr lang="en-US" sz="5300" spc="-200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r>
              <a:rPr lang="en-US" sz="5300" spc="-200" dirty="0" smtClean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Merci de </a:t>
            </a:r>
            <a:r>
              <a:rPr lang="en-US" sz="5300" spc="-200" dirty="0" err="1" smtClean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votre</a:t>
            </a:r>
            <a:r>
              <a:rPr lang="en-US" sz="5300" spc="-200" dirty="0" smtClean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attention    </a:t>
            </a:r>
            <a:r>
              <a:rPr lang="en-US" sz="5300" spc="-200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! </a:t>
            </a:r>
            <a:br>
              <a:rPr lang="en-US" sz="5300" spc="-200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r>
              <a:rPr lang="en-US" sz="3700" spc="-200" dirty="0" smtClean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https</a:t>
            </a:r>
            <a:r>
              <a:rPr lang="en-US" sz="3700" spc="-200" dirty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://www/grenoblealpesmetropole.fr</a:t>
            </a:r>
          </a:p>
        </p:txBody>
      </p:sp>
      <p:pic>
        <p:nvPicPr>
          <p:cNvPr id="15" name="Image 14" descr="C:\Users\Roche_c\Desktop\LogoGAM_fond_jauneWe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5361" y="5349214"/>
            <a:ext cx="1053431" cy="1056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3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362</Words>
  <Application>Microsoft Office PowerPoint</Application>
  <PresentationFormat>Personnalisé</PresentationFormat>
  <Paragraphs>45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Thème Office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 Merci de votre attention    !  https://www/grenoblealpesmetropole.fr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GALLEE Débora CRIT INTÉRIM CEFRI</dc:creator>
  <cp:lastModifiedBy>Caroline Bouvard</cp:lastModifiedBy>
  <cp:revision>241</cp:revision>
  <dcterms:created xsi:type="dcterms:W3CDTF">2018-10-24T08:47:27Z</dcterms:created>
  <dcterms:modified xsi:type="dcterms:W3CDTF">2021-09-04T16:07:43Z</dcterms:modified>
</cp:coreProperties>
</file>