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88" r:id="rId3"/>
    <p:sldId id="553" r:id="rId4"/>
    <p:sldId id="555" r:id="rId5"/>
    <p:sldId id="538" r:id="rId6"/>
    <p:sldId id="562" r:id="rId7"/>
    <p:sldId id="568" r:id="rId8"/>
    <p:sldId id="569" r:id="rId9"/>
    <p:sldId id="565" r:id="rId10"/>
    <p:sldId id="566" r:id="rId11"/>
    <p:sldId id="5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2406" autoAdjust="0"/>
  </p:normalViewPr>
  <p:slideViewPr>
    <p:cSldViewPr>
      <p:cViewPr varScale="1">
        <p:scale>
          <a:sx n="77" d="100"/>
          <a:sy n="77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0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38DAB-D5B7-4271-AC1A-569C966B593F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DD6E3-F9E9-4190-9D44-87DF4A949A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94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ee.fr/fr/statistiques/413276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917/popav.738.000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https://ec.europa.eu/eurostat/fr/web/products-eurostat-news/-/ddn-20210303-1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47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Jn</a:t>
            </a:r>
            <a:r>
              <a:rPr lang="fr-FR" dirty="0" smtClean="0"/>
              <a:t> </a:t>
            </a:r>
            <a:r>
              <a:rPr lang="fr-FR" dirty="0" err="1" smtClean="0"/>
              <a:t>mdéé</a:t>
            </a:r>
            <a:endParaRPr lang="fr-FR" dirty="0" smtClean="0"/>
          </a:p>
          <a:p>
            <a:r>
              <a:rPr lang="fr-FR" dirty="0" smtClean="0"/>
              <a:t>Vert</a:t>
            </a:r>
            <a:r>
              <a:rPr lang="fr-FR" baseline="0" dirty="0" smtClean="0"/>
              <a:t> clair fort –</a:t>
            </a:r>
          </a:p>
          <a:p>
            <a:r>
              <a:rPr lang="fr-FR" baseline="0" dirty="0" smtClean="0"/>
              <a:t>Vert fondé fort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88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Insee</a:t>
            </a:r>
            <a:r>
              <a:rPr lang="en-US" dirty="0" smtClean="0"/>
              <a:t> première 1752 (2019); </a:t>
            </a:r>
            <a:r>
              <a:rPr lang="fr-FR" dirty="0" smtClean="0">
                <a:hlinkClick r:id="rId3"/>
              </a:rPr>
              <a:t>https://www.insee.fr/fr/statistiques/4132761</a:t>
            </a:r>
            <a:endParaRPr lang="fr-FR" dirty="0" smtClean="0"/>
          </a:p>
          <a:p>
            <a:r>
              <a:rPr lang="en-US" dirty="0" err="1" smtClean="0"/>
              <a:t>Dynamique</a:t>
            </a:r>
            <a:r>
              <a:rPr lang="en-US" dirty="0" smtClean="0"/>
              <a:t> des zones </a:t>
            </a:r>
            <a:r>
              <a:rPr lang="en-US" dirty="0" err="1" smtClean="0"/>
              <a:t>d’emploi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1200" dirty="0" smtClean="0"/>
              <a:t>(Var. population/Var. </a:t>
            </a:r>
            <a:r>
              <a:rPr lang="en-US" sz="1200" dirty="0" err="1" smtClean="0"/>
              <a:t>emploi</a:t>
            </a:r>
            <a:r>
              <a:rPr lang="en-US" sz="1200" dirty="0" smtClean="0"/>
              <a:t>, 2010-2015)</a:t>
            </a:r>
          </a:p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Cinq profils types de zones d’emploi à partir des variations de la population et de l’emploi entre 2010 et 2015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moyenne française +0,5% par an</a:t>
            </a:r>
          </a:p>
          <a:p>
            <a:endParaRPr lang="en-US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633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Godet, M., Jarry, B. &amp; Chabaud, D. (2018a), </a:t>
            </a:r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Technologies et territoires d’innovation, Académie des</a:t>
            </a: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Technologies,</a:t>
            </a:r>
            <a:endParaRPr lang="fr-FR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http://academie-technologies-prod.s3.amazonaws.com/2018/03/08/13/53/09/608/Technologiesetterritoiresdinnovation_Communication.pdf.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Godet, M., Jarry, B. &amp; Chabaud, D. (2018). Innovation et territoires : les limites de la « 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métropolarisation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» en France. </a:t>
            </a:r>
            <a:r>
              <a:rPr lang="fr-F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 &amp; Avenir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3(3), 4-7.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https://doi.org/10.3917/popav.738.0004</a:t>
            </a:r>
            <a:endParaRPr lang="fr-FR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635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Observatoire des territoires 2021 - Taux annuel d’évolution de l’emploi (2013-2018)</a:t>
            </a:r>
          </a:p>
          <a:p>
            <a:r>
              <a:rPr lang="fr-FR" dirty="0" smtClean="0"/>
              <a:t>France 0,</a:t>
            </a:r>
            <a:r>
              <a:rPr lang="fr-FR" baseline="0" dirty="0" smtClean="0"/>
              <a:t>19</a:t>
            </a:r>
            <a:r>
              <a:rPr lang="fr-FR" baseline="0" smtClean="0"/>
              <a:t>% (EPCI)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23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Observatoire des territoires 2021 - Taux annuel d’évolution de l’emploi (2013-2018)</a:t>
            </a:r>
          </a:p>
          <a:p>
            <a:r>
              <a:rPr lang="fr-FR" dirty="0" smtClean="0"/>
              <a:t>France </a:t>
            </a:r>
            <a:r>
              <a:rPr lang="fr-FR" dirty="0" smtClean="0"/>
              <a:t>0,</a:t>
            </a:r>
            <a:r>
              <a:rPr lang="fr-FR" baseline="0" dirty="0" smtClean="0"/>
              <a:t>19% (données </a:t>
            </a:r>
            <a:r>
              <a:rPr lang="fr-FR" baseline="0" dirty="0" err="1" smtClean="0"/>
              <a:t>insee</a:t>
            </a:r>
            <a:r>
              <a:rPr lang="fr-FR" baseline="0" smtClean="0"/>
              <a:t>)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D6E3-F9E9-4190-9D44-87DF4A949A3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996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https://cartotheque.anct.gouv.fr/media/record/eyJpIjoiZGVmYXVsdCIsIm0iOm51bGwsImQiOjEsInIiOjMxMjF9/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F32C9-4FE0-A848-9389-A69507145FC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66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4D3E31-7082-4B85-8488-D2F30D905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323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4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10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lang="fr-FR" sz="28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96" y="6265995"/>
            <a:ext cx="1872208" cy="5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74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lang="fr-FR" sz="28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901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lang="fr-FR" sz="28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245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lang="fr-FR" sz="2800" kern="1200" dirty="0" smtClean="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21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45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45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52" y="752"/>
            <a:ext cx="3963736" cy="12283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348880"/>
            <a:ext cx="9144000" cy="24482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20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706896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FD8C40DE-1193-4AA3-81FB-2A07452284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812360" y="6495540"/>
            <a:ext cx="133164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96" y="6265995"/>
            <a:ext cx="1872208" cy="5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1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chabaud.iae@univ-paris1.f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70380" y="3708323"/>
            <a:ext cx="2520280" cy="2160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619672" y="4021521"/>
            <a:ext cx="6901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Didier CHABAUD</a:t>
            </a:r>
          </a:p>
          <a:p>
            <a:pPr algn="r"/>
            <a:r>
              <a:rPr lang="fr-FR" dirty="0" smtClean="0">
                <a:solidFill>
                  <a:schemeClr val="bg1"/>
                </a:solidFill>
                <a:latin typeface="Franklin Gothic Book" panose="020B0503020102020204" pitchFamily="34" charset="0"/>
                <a:hlinkClick r:id="rId2"/>
              </a:rPr>
              <a:t>chabaud.iae@univ-paris1.fr</a:t>
            </a:r>
            <a:r>
              <a:rPr lang="fr-FR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endParaRPr lang="fr-FR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Picture 2" descr="Chaire E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45224"/>
            <a:ext cx="3152755" cy="87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1470025"/>
          </a:xfrm>
        </p:spPr>
        <p:txBody>
          <a:bodyPr/>
          <a:lstStyle/>
          <a:p>
            <a:r>
              <a:rPr lang="fr-FR" sz="3000" dirty="0" smtClean="0"/>
              <a:t>L’entrepreneuriat </a:t>
            </a:r>
            <a:r>
              <a:rPr lang="fr-FR" sz="3000" dirty="0"/>
              <a:t>territorial au service du développement économique</a:t>
            </a:r>
          </a:p>
        </p:txBody>
      </p:sp>
      <p:sp>
        <p:nvSpPr>
          <p:cNvPr id="2" name="AutoShape 2" descr="https://static.wixstatic.com/media/e71c91_ff62253e7eab430986aa8d6223dbe73f~mv2.png/v1/fill/w_231,h_136,al_c,q_85,usm_0.66_1.00_0.01/e71c91_ff62253e7eab430986aa8d6223dbe73f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http://gis-optima.fr/img/logo-gis-optima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72" y="5040239"/>
            <a:ext cx="28575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6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facteurs d’attentio</a:t>
            </a:r>
            <a:r>
              <a:rPr lang="fr-FR" dirty="0"/>
              <a:t>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fr-FR" dirty="0" smtClean="0"/>
              <a:t>Impulser-concevoir / expérimenter / passer à l’échelle</a:t>
            </a:r>
          </a:p>
          <a:p>
            <a:r>
              <a:rPr lang="fr-FR" dirty="0" smtClean="0"/>
              <a:t>(</a:t>
            </a:r>
            <a:r>
              <a:rPr lang="fr-FR" dirty="0"/>
              <a:t>1) </a:t>
            </a:r>
            <a:r>
              <a:rPr lang="fr-FR" dirty="0" smtClean="0"/>
              <a:t>raisonner </a:t>
            </a:r>
            <a:r>
              <a:rPr lang="fr-FR" dirty="0"/>
              <a:t>« besoin » ou « projet », et non en silo, </a:t>
            </a:r>
            <a:endParaRPr lang="fr-FR" dirty="0" smtClean="0"/>
          </a:p>
          <a:p>
            <a:r>
              <a:rPr lang="fr-FR" dirty="0" smtClean="0"/>
              <a:t>(</a:t>
            </a:r>
            <a:r>
              <a:rPr lang="fr-FR" dirty="0"/>
              <a:t>2) </a:t>
            </a:r>
            <a:r>
              <a:rPr lang="fr-FR" dirty="0" smtClean="0"/>
              <a:t>laisser </a:t>
            </a:r>
            <a:r>
              <a:rPr lang="fr-FR" dirty="0"/>
              <a:t>(parfois) le leadership ou </a:t>
            </a:r>
            <a:r>
              <a:rPr lang="fr-FR" dirty="0" smtClean="0"/>
              <a:t>le </a:t>
            </a:r>
            <a:r>
              <a:rPr lang="fr-FR" dirty="0"/>
              <a:t>partager avec les autres acteurs, </a:t>
            </a:r>
            <a:endParaRPr lang="fr-FR" dirty="0" smtClean="0"/>
          </a:p>
          <a:p>
            <a:r>
              <a:rPr lang="fr-FR" dirty="0" smtClean="0"/>
              <a:t>(</a:t>
            </a:r>
            <a:r>
              <a:rPr lang="fr-FR" dirty="0"/>
              <a:t>3) </a:t>
            </a:r>
            <a:r>
              <a:rPr lang="fr-FR" dirty="0" smtClean="0"/>
              <a:t>prise </a:t>
            </a:r>
            <a:r>
              <a:rPr lang="fr-FR" dirty="0"/>
              <a:t>en compte </a:t>
            </a:r>
            <a:r>
              <a:rPr lang="fr-FR" dirty="0" smtClean="0"/>
              <a:t>des </a:t>
            </a:r>
            <a:r>
              <a:rPr lang="fr-FR" dirty="0"/>
              <a:t>intérêts et objectifs de </a:t>
            </a:r>
            <a:r>
              <a:rPr lang="fr-FR" dirty="0" smtClean="0"/>
              <a:t>chacun</a:t>
            </a:r>
          </a:p>
          <a:p>
            <a:r>
              <a:rPr lang="fr-FR" dirty="0" smtClean="0"/>
              <a:t>(</a:t>
            </a:r>
            <a:r>
              <a:rPr lang="fr-FR" dirty="0"/>
              <a:t>4) </a:t>
            </a:r>
            <a:r>
              <a:rPr lang="fr-FR" dirty="0" smtClean="0"/>
              <a:t>en </a:t>
            </a:r>
            <a:r>
              <a:rPr lang="fr-FR" dirty="0"/>
              <a:t>posant la question du partage de la valeur créée.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5188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2</a:t>
            </a:fld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232530" cy="616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71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3</a:t>
            </a:fld>
            <a:endParaRPr lang="fr-FR" dirty="0"/>
          </a:p>
        </p:txBody>
      </p:sp>
      <p:pic>
        <p:nvPicPr>
          <p:cNvPr id="1026" name="Picture 2" descr="https://ec.europa.eu/growth/sites/growth/files/ris_small_map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34" y="1600200"/>
            <a:ext cx="425833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79297"/>
            <a:ext cx="6905476" cy="636005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352" y="4365104"/>
            <a:ext cx="2405464" cy="195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smtClean="0"/>
              <a:t>Dynamiques régionales</a:t>
            </a:r>
            <a:br>
              <a:rPr lang="fr-FR" dirty="0" smtClean="0"/>
            </a:br>
            <a:r>
              <a:rPr lang="fr-FR" dirty="0" smtClean="0"/>
              <a:t>d’innovation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96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9892"/>
            <a:ext cx="5272182" cy="65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4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dynamiques territoriales</a:t>
            </a:r>
            <a:br>
              <a:rPr lang="fr-FR" dirty="0" smtClean="0"/>
            </a:br>
            <a:r>
              <a:rPr lang="fr-FR" dirty="0" smtClean="0"/>
              <a:t>contrastées (INSEE, 2019)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229200"/>
            <a:ext cx="1437779" cy="143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0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"/>
            <a:ext cx="838304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485866" y="132411"/>
            <a:ext cx="3630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La dynamique de l’emploi salarié privé : la grosse fracture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056605" y="5445224"/>
            <a:ext cx="4094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Tout ne se passe pas dans les métropoles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6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1" y="332656"/>
            <a:ext cx="775821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293" y="6361795"/>
            <a:ext cx="298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4"/>
          <p:cNvSpPr txBox="1">
            <a:spLocks/>
          </p:cNvSpPr>
          <p:nvPr/>
        </p:nvSpPr>
        <p:spPr>
          <a:xfrm>
            <a:off x="457200" y="274638"/>
            <a:ext cx="353873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417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7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5460"/>
            <a:ext cx="7200800" cy="618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458651"/>
            <a:ext cx="29416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170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CEBF-8029-2F42-8A97-68549B51FFD7}" type="slidenum">
              <a:rPr lang="fr-FR" smtClean="0"/>
              <a:t>8</a:t>
            </a:fld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211" y="1"/>
            <a:ext cx="6980830" cy="698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0" y="4941168"/>
            <a:ext cx="352635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45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L’enjeu des écosystèmes territoriaux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lvl="0"/>
            <a:r>
              <a:rPr lang="fr-FR" dirty="0" smtClean="0"/>
              <a:t>Création de coopération multi-projets et multi-parties prenantes (Public/privé, associations, collectifs de citoyens)</a:t>
            </a:r>
          </a:p>
          <a:p>
            <a:r>
              <a:rPr lang="fr-FR" dirty="0" smtClean="0"/>
              <a:t>Penser projet et échelle pertinente</a:t>
            </a:r>
          </a:p>
          <a:p>
            <a:pPr lvl="1"/>
            <a:r>
              <a:rPr lang="fr-FR" dirty="0" smtClean="0"/>
              <a:t>Et non silos et logique administrative / « acteur autocentré »</a:t>
            </a:r>
          </a:p>
          <a:p>
            <a:r>
              <a:rPr lang="fr-FR" dirty="0" smtClean="0"/>
              <a:t>Des porteurs multiples : Élu-entrepreneur, organisation, FDD, etc.</a:t>
            </a:r>
          </a:p>
          <a:p>
            <a:r>
              <a:rPr lang="fr-FR" dirty="0"/>
              <a:t>Diversité des rôles (d’initiateur, accompagnement, opérateur) selon les projets,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C40DE-1193-4AA3-81FB-2A07452284FF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2094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20644</TotalTime>
  <Words>169</Words>
  <Application>Microsoft Office PowerPoint</Application>
  <PresentationFormat>Affichage à l'écran (4:3)</PresentationFormat>
  <Paragraphs>51</Paragraphs>
  <Slides>10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Thème Office</vt:lpstr>
      <vt:lpstr>Conception personnalisée</vt:lpstr>
      <vt:lpstr>L’entrepreneuriat territorial au service du développement économique</vt:lpstr>
      <vt:lpstr>Présentation PowerPoint</vt:lpstr>
      <vt:lpstr>Dynamiques régionales d’innovation</vt:lpstr>
      <vt:lpstr>Des dynamiques territoriales contrastées (INSEE, 2019)</vt:lpstr>
      <vt:lpstr>Présentation PowerPoint</vt:lpstr>
      <vt:lpstr>Présentation PowerPoint</vt:lpstr>
      <vt:lpstr>Présentation PowerPoint</vt:lpstr>
      <vt:lpstr>Présentation PowerPoint</vt:lpstr>
      <vt:lpstr>L’enjeu des écosystèmes territoriaux</vt:lpstr>
      <vt:lpstr>Des facteurs d’attention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</dc:creator>
  <cp:lastModifiedBy>Didier CHABAUD</cp:lastModifiedBy>
  <cp:revision>233</cp:revision>
  <dcterms:created xsi:type="dcterms:W3CDTF">2017-03-28T10:02:06Z</dcterms:created>
  <dcterms:modified xsi:type="dcterms:W3CDTF">2021-09-10T14:15:11Z</dcterms:modified>
</cp:coreProperties>
</file>