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84" r:id="rId2"/>
  </p:sldMasterIdLst>
  <p:notesMasterIdLst>
    <p:notesMasterId r:id="rId11"/>
  </p:notesMasterIdLst>
  <p:handoutMasterIdLst>
    <p:handoutMasterId r:id="rId12"/>
  </p:handoutMasterIdLst>
  <p:sldIdLst>
    <p:sldId id="332" r:id="rId3"/>
    <p:sldId id="424" r:id="rId4"/>
    <p:sldId id="390" r:id="rId5"/>
    <p:sldId id="391" r:id="rId6"/>
    <p:sldId id="389" r:id="rId7"/>
    <p:sldId id="392" r:id="rId8"/>
    <p:sldId id="395" r:id="rId9"/>
    <p:sldId id="412"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showGuides="1">
      <p:cViewPr varScale="1">
        <p:scale>
          <a:sx n="111" d="100"/>
          <a:sy n="111" d="100"/>
        </p:scale>
        <p:origin x="1680" y="200"/>
      </p:cViewPr>
      <p:guideLst>
        <p:guide orient="horz" pos="2161"/>
        <p:guide pos="2880"/>
      </p:guideLst>
    </p:cSldViewPr>
  </p:slideViewPr>
  <p:notesTextViewPr>
    <p:cViewPr>
      <p:scale>
        <a:sx n="1" d="1"/>
        <a:sy n="1" d="1"/>
      </p:scale>
      <p:origin x="0" y="0"/>
    </p:cViewPr>
  </p:notesTextViewPr>
  <p:notesViewPr>
    <p:cSldViewPr showGuides="1">
      <p:cViewPr varScale="1">
        <p:scale>
          <a:sx n="64" d="100"/>
          <a:sy n="64" d="100"/>
        </p:scale>
        <p:origin x="-1560"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21146-11E6-4110-8CE4-0F896E4B10B1}"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fr-FR"/>
        </a:p>
      </dgm:t>
    </dgm:pt>
    <dgm:pt modelId="{337CA085-362C-48BF-8C51-E0EB7F564EB2}">
      <dgm:prSet phldrT="[Texte]"/>
      <dgm:spPr/>
      <dgm:t>
        <a:bodyPr/>
        <a:lstStyle/>
        <a:p>
          <a:r>
            <a:rPr lang="fr-RE" b="1" dirty="0"/>
            <a:t>Capacité d’adaptation</a:t>
          </a:r>
          <a:endParaRPr lang="fr-FR" b="1" dirty="0"/>
        </a:p>
      </dgm:t>
    </dgm:pt>
    <dgm:pt modelId="{FC6EFF40-2753-4953-A794-328988381CDA}" type="parTrans" cxnId="{2BCF3577-43FF-4AB5-A6E9-493CF1C6BCC2}">
      <dgm:prSet/>
      <dgm:spPr/>
      <dgm:t>
        <a:bodyPr/>
        <a:lstStyle/>
        <a:p>
          <a:endParaRPr lang="fr-FR"/>
        </a:p>
      </dgm:t>
    </dgm:pt>
    <dgm:pt modelId="{6DB06523-E917-46CD-BF6F-6F2A587C32B0}" type="sibTrans" cxnId="{2BCF3577-43FF-4AB5-A6E9-493CF1C6BCC2}">
      <dgm:prSet/>
      <dgm:spPr/>
      <dgm:t>
        <a:bodyPr/>
        <a:lstStyle/>
        <a:p>
          <a:endParaRPr lang="fr-FR"/>
        </a:p>
      </dgm:t>
    </dgm:pt>
    <dgm:pt modelId="{7020E84A-5D3D-4B3C-BC84-BDFAFB4B064E}">
      <dgm:prSet phldrT="[Texte]"/>
      <dgm:spPr/>
      <dgm:t>
        <a:bodyPr/>
        <a:lstStyle/>
        <a:p>
          <a:r>
            <a:rPr lang="fr-FR" b="1" dirty="0"/>
            <a:t>Gouvernance</a:t>
          </a:r>
          <a:endParaRPr lang="fr-FR" dirty="0"/>
        </a:p>
      </dgm:t>
    </dgm:pt>
    <dgm:pt modelId="{24E28F60-4E9A-4C19-895E-AA33A4EBAA5C}" type="parTrans" cxnId="{78EA2F64-4A09-4163-9125-07578C754EDA}">
      <dgm:prSet/>
      <dgm:spPr/>
      <dgm:t>
        <a:bodyPr/>
        <a:lstStyle/>
        <a:p>
          <a:endParaRPr lang="fr-FR"/>
        </a:p>
      </dgm:t>
    </dgm:pt>
    <dgm:pt modelId="{73CE7AD7-A6EB-481A-9CE3-5F2139E4F590}" type="sibTrans" cxnId="{78EA2F64-4A09-4163-9125-07578C754EDA}">
      <dgm:prSet/>
      <dgm:spPr/>
      <dgm:t>
        <a:bodyPr/>
        <a:lstStyle/>
        <a:p>
          <a:endParaRPr lang="fr-FR"/>
        </a:p>
      </dgm:t>
    </dgm:pt>
    <dgm:pt modelId="{66E57124-C7C9-4C13-A56D-F3F6344597A0}">
      <dgm:prSet phldrT="[Texte]"/>
      <dgm:spPr/>
      <dgm:t>
        <a:bodyPr/>
        <a:lstStyle/>
        <a:p>
          <a:r>
            <a:rPr lang="fr-FR" b="1" i="0" u="none" dirty="0"/>
            <a:t>Ressources financières </a:t>
          </a:r>
          <a:endParaRPr lang="fr-FR" dirty="0"/>
        </a:p>
      </dgm:t>
    </dgm:pt>
    <dgm:pt modelId="{F436D7E4-874A-484F-886A-D468CA9E3EAD}" type="parTrans" cxnId="{CAEF89C7-5A62-48F5-B8AB-610A583F1082}">
      <dgm:prSet/>
      <dgm:spPr/>
      <dgm:t>
        <a:bodyPr/>
        <a:lstStyle/>
        <a:p>
          <a:endParaRPr lang="fr-FR"/>
        </a:p>
      </dgm:t>
    </dgm:pt>
    <dgm:pt modelId="{ED0C5E45-D54D-4EB5-B0DA-4B03FAFDC2A4}" type="sibTrans" cxnId="{CAEF89C7-5A62-48F5-B8AB-610A583F1082}">
      <dgm:prSet/>
      <dgm:spPr/>
      <dgm:t>
        <a:bodyPr/>
        <a:lstStyle/>
        <a:p>
          <a:endParaRPr lang="fr-FR"/>
        </a:p>
      </dgm:t>
    </dgm:pt>
    <dgm:pt modelId="{BECF4035-FAFD-4093-A672-97797FB87C33}">
      <dgm:prSet phldrT="[Texte]"/>
      <dgm:spPr/>
      <dgm:t>
        <a:bodyPr/>
        <a:lstStyle/>
        <a:p>
          <a:r>
            <a:rPr lang="fr-FR" b="1" i="0" u="none" dirty="0"/>
            <a:t>Infrastructures</a:t>
          </a:r>
          <a:endParaRPr lang="fr-FR" dirty="0"/>
        </a:p>
      </dgm:t>
    </dgm:pt>
    <dgm:pt modelId="{8CF8874E-3978-4CF6-AA7C-75BC0FC3999C}" type="parTrans" cxnId="{14931E43-F832-49C7-A430-6454C433CCC9}">
      <dgm:prSet/>
      <dgm:spPr/>
      <dgm:t>
        <a:bodyPr/>
        <a:lstStyle/>
        <a:p>
          <a:endParaRPr lang="fr-FR"/>
        </a:p>
      </dgm:t>
    </dgm:pt>
    <dgm:pt modelId="{C23401AC-D070-45C4-9063-A4C463443D53}" type="sibTrans" cxnId="{14931E43-F832-49C7-A430-6454C433CCC9}">
      <dgm:prSet/>
      <dgm:spPr/>
      <dgm:t>
        <a:bodyPr/>
        <a:lstStyle/>
        <a:p>
          <a:endParaRPr lang="fr-FR"/>
        </a:p>
      </dgm:t>
    </dgm:pt>
    <dgm:pt modelId="{82FCD186-2B25-4388-BB0B-0B7E0698F11B}">
      <dgm:prSet phldrT="[Texte]"/>
      <dgm:spPr/>
      <dgm:t>
        <a:bodyPr/>
        <a:lstStyle/>
        <a:p>
          <a:r>
            <a:rPr lang="fr-FR" b="1" i="0" u="none" dirty="0"/>
            <a:t>Ressources technologiques</a:t>
          </a:r>
          <a:endParaRPr lang="fr-FR" dirty="0"/>
        </a:p>
      </dgm:t>
    </dgm:pt>
    <dgm:pt modelId="{BCB671A1-8962-4BFC-BEDA-11FDB81F8C2A}" type="parTrans" cxnId="{6D73FE02-EC80-4D17-B4BD-5231EB63C5D2}">
      <dgm:prSet/>
      <dgm:spPr/>
      <dgm:t>
        <a:bodyPr/>
        <a:lstStyle/>
        <a:p>
          <a:endParaRPr lang="fr-FR"/>
        </a:p>
      </dgm:t>
    </dgm:pt>
    <dgm:pt modelId="{4CFE55DC-3542-46A5-BDA1-055827FC8A68}" type="sibTrans" cxnId="{6D73FE02-EC80-4D17-B4BD-5231EB63C5D2}">
      <dgm:prSet/>
      <dgm:spPr/>
      <dgm:t>
        <a:bodyPr/>
        <a:lstStyle/>
        <a:p>
          <a:endParaRPr lang="fr-FR"/>
        </a:p>
      </dgm:t>
    </dgm:pt>
    <dgm:pt modelId="{CBB62094-C074-4F4F-BAE3-B4579D20BBE0}">
      <dgm:prSet phldrT="[Texte]"/>
      <dgm:spPr/>
      <dgm:t>
        <a:bodyPr/>
        <a:lstStyle/>
        <a:p>
          <a:r>
            <a:rPr lang="fr-FR" b="1" i="0" u="none" dirty="0"/>
            <a:t>Capital humain et social</a:t>
          </a:r>
          <a:endParaRPr lang="fr-FR" b="0" dirty="0"/>
        </a:p>
      </dgm:t>
    </dgm:pt>
    <dgm:pt modelId="{23117BB7-6944-4DBC-9A32-607F09F4C79C}" type="parTrans" cxnId="{4E09BCD7-D7E8-4E7C-8F6D-6079B249CEA9}">
      <dgm:prSet/>
      <dgm:spPr/>
      <dgm:t>
        <a:bodyPr/>
        <a:lstStyle/>
        <a:p>
          <a:endParaRPr lang="fr-FR"/>
        </a:p>
      </dgm:t>
    </dgm:pt>
    <dgm:pt modelId="{D219F1E1-F818-4AFA-9F55-1E6796FDF523}" type="sibTrans" cxnId="{4E09BCD7-D7E8-4E7C-8F6D-6079B249CEA9}">
      <dgm:prSet/>
      <dgm:spPr/>
      <dgm:t>
        <a:bodyPr/>
        <a:lstStyle/>
        <a:p>
          <a:endParaRPr lang="fr-FR"/>
        </a:p>
      </dgm:t>
    </dgm:pt>
    <dgm:pt modelId="{9F30D823-0E5E-4A2D-A45E-F776DB681BA1}">
      <dgm:prSet phldrT="[Texte]"/>
      <dgm:spPr>
        <a:solidFill>
          <a:schemeClr val="bg2">
            <a:lumMod val="50000"/>
          </a:schemeClr>
        </a:solidFill>
      </dgm:spPr>
      <dgm:t>
        <a:bodyPr/>
        <a:lstStyle/>
        <a:p>
          <a:r>
            <a:rPr lang="fr-FR" b="1" i="0" u="none" dirty="0"/>
            <a:t>Ressources économiques</a:t>
          </a:r>
          <a:endParaRPr lang="fr-FR" b="0" dirty="0"/>
        </a:p>
      </dgm:t>
    </dgm:pt>
    <dgm:pt modelId="{E3A06AA3-C4D0-478C-8288-E75EF97B69BC}" type="parTrans" cxnId="{246781F6-3219-4161-8E5A-FEC17D3C6331}">
      <dgm:prSet/>
      <dgm:spPr/>
      <dgm:t>
        <a:bodyPr/>
        <a:lstStyle/>
        <a:p>
          <a:endParaRPr lang="fr-FR"/>
        </a:p>
      </dgm:t>
    </dgm:pt>
    <dgm:pt modelId="{54091CF3-1036-484C-8E70-3E1AF49209FD}" type="sibTrans" cxnId="{246781F6-3219-4161-8E5A-FEC17D3C6331}">
      <dgm:prSet/>
      <dgm:spPr/>
      <dgm:t>
        <a:bodyPr/>
        <a:lstStyle/>
        <a:p>
          <a:endParaRPr lang="fr-FR"/>
        </a:p>
      </dgm:t>
    </dgm:pt>
    <dgm:pt modelId="{4A654CB0-FAD2-410D-97E4-4AB02F3387A6}" type="pres">
      <dgm:prSet presAssocID="{D0F21146-11E6-4110-8CE4-0F896E4B10B1}" presName="Name0" presStyleCnt="0">
        <dgm:presLayoutVars>
          <dgm:chMax val="1"/>
          <dgm:chPref val="1"/>
          <dgm:dir/>
          <dgm:animOne val="branch"/>
          <dgm:animLvl val="lvl"/>
        </dgm:presLayoutVars>
      </dgm:prSet>
      <dgm:spPr/>
    </dgm:pt>
    <dgm:pt modelId="{91AAD61F-63A6-45A7-ACA7-0B867272FAC7}" type="pres">
      <dgm:prSet presAssocID="{337CA085-362C-48BF-8C51-E0EB7F564EB2}" presName="Parent" presStyleLbl="node0" presStyleIdx="0" presStyleCnt="1">
        <dgm:presLayoutVars>
          <dgm:chMax val="6"/>
          <dgm:chPref val="6"/>
        </dgm:presLayoutVars>
      </dgm:prSet>
      <dgm:spPr/>
    </dgm:pt>
    <dgm:pt modelId="{47D8E1D2-F47D-48F5-8A51-2B800B70A748}" type="pres">
      <dgm:prSet presAssocID="{7020E84A-5D3D-4B3C-BC84-BDFAFB4B064E}" presName="Accent1" presStyleCnt="0"/>
      <dgm:spPr/>
    </dgm:pt>
    <dgm:pt modelId="{74E19AEB-6794-4A77-8910-03F2A220FB23}" type="pres">
      <dgm:prSet presAssocID="{7020E84A-5D3D-4B3C-BC84-BDFAFB4B064E}" presName="Accent" presStyleLbl="bgShp" presStyleIdx="0" presStyleCnt="6"/>
      <dgm:spPr/>
    </dgm:pt>
    <dgm:pt modelId="{592FABD5-CB68-40D3-8E71-2563B7854E89}" type="pres">
      <dgm:prSet presAssocID="{7020E84A-5D3D-4B3C-BC84-BDFAFB4B064E}" presName="Child1" presStyleLbl="node1" presStyleIdx="0" presStyleCnt="6">
        <dgm:presLayoutVars>
          <dgm:chMax val="0"/>
          <dgm:chPref val="0"/>
          <dgm:bulletEnabled val="1"/>
        </dgm:presLayoutVars>
      </dgm:prSet>
      <dgm:spPr/>
    </dgm:pt>
    <dgm:pt modelId="{82926016-AEDF-482B-BE50-9C7DE892E6B6}" type="pres">
      <dgm:prSet presAssocID="{66E57124-C7C9-4C13-A56D-F3F6344597A0}" presName="Accent2" presStyleCnt="0"/>
      <dgm:spPr/>
    </dgm:pt>
    <dgm:pt modelId="{447BBEAD-D959-4763-9DDF-2B6D17075824}" type="pres">
      <dgm:prSet presAssocID="{66E57124-C7C9-4C13-A56D-F3F6344597A0}" presName="Accent" presStyleLbl="bgShp" presStyleIdx="1" presStyleCnt="6"/>
      <dgm:spPr/>
    </dgm:pt>
    <dgm:pt modelId="{1ECD638B-2701-4908-B34F-C4435781B821}" type="pres">
      <dgm:prSet presAssocID="{66E57124-C7C9-4C13-A56D-F3F6344597A0}" presName="Child2" presStyleLbl="node1" presStyleIdx="1" presStyleCnt="6">
        <dgm:presLayoutVars>
          <dgm:chMax val="0"/>
          <dgm:chPref val="0"/>
          <dgm:bulletEnabled val="1"/>
        </dgm:presLayoutVars>
      </dgm:prSet>
      <dgm:spPr/>
    </dgm:pt>
    <dgm:pt modelId="{03F085E6-FBA1-45FB-B7EE-C5A2BEDFDC9C}" type="pres">
      <dgm:prSet presAssocID="{BECF4035-FAFD-4093-A672-97797FB87C33}" presName="Accent3" presStyleCnt="0"/>
      <dgm:spPr/>
    </dgm:pt>
    <dgm:pt modelId="{17196508-35E1-4909-9C47-09CC3CDCF52E}" type="pres">
      <dgm:prSet presAssocID="{BECF4035-FAFD-4093-A672-97797FB87C33}" presName="Accent" presStyleLbl="bgShp" presStyleIdx="2" presStyleCnt="6"/>
      <dgm:spPr/>
    </dgm:pt>
    <dgm:pt modelId="{81009640-F790-414B-9A2F-2BE584B74EA6}" type="pres">
      <dgm:prSet presAssocID="{BECF4035-FAFD-4093-A672-97797FB87C33}" presName="Child3" presStyleLbl="node1" presStyleIdx="2" presStyleCnt="6">
        <dgm:presLayoutVars>
          <dgm:chMax val="0"/>
          <dgm:chPref val="0"/>
          <dgm:bulletEnabled val="1"/>
        </dgm:presLayoutVars>
      </dgm:prSet>
      <dgm:spPr/>
    </dgm:pt>
    <dgm:pt modelId="{30621970-69E7-4CD2-8E7E-7C814C0BB45A}" type="pres">
      <dgm:prSet presAssocID="{82FCD186-2B25-4388-BB0B-0B7E0698F11B}" presName="Accent4" presStyleCnt="0"/>
      <dgm:spPr/>
    </dgm:pt>
    <dgm:pt modelId="{49F6AC63-78A7-41CC-BC03-DA97AC2A5AE7}" type="pres">
      <dgm:prSet presAssocID="{82FCD186-2B25-4388-BB0B-0B7E0698F11B}" presName="Accent" presStyleLbl="bgShp" presStyleIdx="3" presStyleCnt="6"/>
      <dgm:spPr/>
    </dgm:pt>
    <dgm:pt modelId="{F8305110-320D-48B6-AB8C-C88D13D879FF}" type="pres">
      <dgm:prSet presAssocID="{82FCD186-2B25-4388-BB0B-0B7E0698F11B}" presName="Child4" presStyleLbl="node1" presStyleIdx="3" presStyleCnt="6">
        <dgm:presLayoutVars>
          <dgm:chMax val="0"/>
          <dgm:chPref val="0"/>
          <dgm:bulletEnabled val="1"/>
        </dgm:presLayoutVars>
      </dgm:prSet>
      <dgm:spPr/>
    </dgm:pt>
    <dgm:pt modelId="{BF61B4FD-2D8D-4186-8BE8-AA0ADA14E2D0}" type="pres">
      <dgm:prSet presAssocID="{CBB62094-C074-4F4F-BAE3-B4579D20BBE0}" presName="Accent5" presStyleCnt="0"/>
      <dgm:spPr/>
    </dgm:pt>
    <dgm:pt modelId="{3D07FD42-3641-47FB-BD01-036E7F5B752A}" type="pres">
      <dgm:prSet presAssocID="{CBB62094-C074-4F4F-BAE3-B4579D20BBE0}" presName="Accent" presStyleLbl="bgShp" presStyleIdx="4" presStyleCnt="6"/>
      <dgm:spPr/>
    </dgm:pt>
    <dgm:pt modelId="{CB897C3D-FC8F-4647-8F18-D10C480D1AB0}" type="pres">
      <dgm:prSet presAssocID="{CBB62094-C074-4F4F-BAE3-B4579D20BBE0}" presName="Child5" presStyleLbl="node1" presStyleIdx="4" presStyleCnt="6">
        <dgm:presLayoutVars>
          <dgm:chMax val="0"/>
          <dgm:chPref val="0"/>
          <dgm:bulletEnabled val="1"/>
        </dgm:presLayoutVars>
      </dgm:prSet>
      <dgm:spPr/>
    </dgm:pt>
    <dgm:pt modelId="{8D4351DF-DBE7-4E8D-ABCF-9B0910AD322B}" type="pres">
      <dgm:prSet presAssocID="{9F30D823-0E5E-4A2D-A45E-F776DB681BA1}" presName="Accent6" presStyleCnt="0"/>
      <dgm:spPr/>
    </dgm:pt>
    <dgm:pt modelId="{03881178-3E3D-4450-8361-83ACB9B5533C}" type="pres">
      <dgm:prSet presAssocID="{9F30D823-0E5E-4A2D-A45E-F776DB681BA1}" presName="Accent" presStyleLbl="bgShp" presStyleIdx="5" presStyleCnt="6"/>
      <dgm:spPr/>
    </dgm:pt>
    <dgm:pt modelId="{E94B17C4-8593-488C-9F74-8421CADE1C34}" type="pres">
      <dgm:prSet presAssocID="{9F30D823-0E5E-4A2D-A45E-F776DB681BA1}" presName="Child6" presStyleLbl="node1" presStyleIdx="5" presStyleCnt="6">
        <dgm:presLayoutVars>
          <dgm:chMax val="0"/>
          <dgm:chPref val="0"/>
          <dgm:bulletEnabled val="1"/>
        </dgm:presLayoutVars>
      </dgm:prSet>
      <dgm:spPr/>
    </dgm:pt>
  </dgm:ptLst>
  <dgm:cxnLst>
    <dgm:cxn modelId="{6D73FE02-EC80-4D17-B4BD-5231EB63C5D2}" srcId="{337CA085-362C-48BF-8C51-E0EB7F564EB2}" destId="{82FCD186-2B25-4388-BB0B-0B7E0698F11B}" srcOrd="3" destOrd="0" parTransId="{BCB671A1-8962-4BFC-BEDA-11FDB81F8C2A}" sibTransId="{4CFE55DC-3542-46A5-BDA1-055827FC8A68}"/>
    <dgm:cxn modelId="{C42EC928-0896-8E4F-9550-5A341B0AC3FB}" type="presOf" srcId="{337CA085-362C-48BF-8C51-E0EB7F564EB2}" destId="{91AAD61F-63A6-45A7-ACA7-0B867272FAC7}" srcOrd="0" destOrd="0" presId="urn:microsoft.com/office/officeart/2011/layout/HexagonRadial"/>
    <dgm:cxn modelId="{E5C78D2B-C2D9-5E48-ACE5-67E394CC55B3}" type="presOf" srcId="{D0F21146-11E6-4110-8CE4-0F896E4B10B1}" destId="{4A654CB0-FAD2-410D-97E4-4AB02F3387A6}" srcOrd="0" destOrd="0" presId="urn:microsoft.com/office/officeart/2011/layout/HexagonRadial"/>
    <dgm:cxn modelId="{29AF5E30-52DB-4E4D-A37E-459F9781A0D5}" type="presOf" srcId="{82FCD186-2B25-4388-BB0B-0B7E0698F11B}" destId="{F8305110-320D-48B6-AB8C-C88D13D879FF}" srcOrd="0" destOrd="0" presId="urn:microsoft.com/office/officeart/2011/layout/HexagonRadial"/>
    <dgm:cxn modelId="{B6A4BA38-FFBA-384C-90BE-A04C55F75BBE}" type="presOf" srcId="{66E57124-C7C9-4C13-A56D-F3F6344597A0}" destId="{1ECD638B-2701-4908-B34F-C4435781B821}" srcOrd="0" destOrd="0" presId="urn:microsoft.com/office/officeart/2011/layout/HexagonRadial"/>
    <dgm:cxn modelId="{14931E43-F832-49C7-A430-6454C433CCC9}" srcId="{337CA085-362C-48BF-8C51-E0EB7F564EB2}" destId="{BECF4035-FAFD-4093-A672-97797FB87C33}" srcOrd="2" destOrd="0" parTransId="{8CF8874E-3978-4CF6-AA7C-75BC0FC3999C}" sibTransId="{C23401AC-D070-45C4-9063-A4C463443D53}"/>
    <dgm:cxn modelId="{78EA2F64-4A09-4163-9125-07578C754EDA}" srcId="{337CA085-362C-48BF-8C51-E0EB7F564EB2}" destId="{7020E84A-5D3D-4B3C-BC84-BDFAFB4B064E}" srcOrd="0" destOrd="0" parTransId="{24E28F60-4E9A-4C19-895E-AA33A4EBAA5C}" sibTransId="{73CE7AD7-A6EB-481A-9CE3-5F2139E4F590}"/>
    <dgm:cxn modelId="{2BCF3577-43FF-4AB5-A6E9-493CF1C6BCC2}" srcId="{D0F21146-11E6-4110-8CE4-0F896E4B10B1}" destId="{337CA085-362C-48BF-8C51-E0EB7F564EB2}" srcOrd="0" destOrd="0" parTransId="{FC6EFF40-2753-4953-A794-328988381CDA}" sibTransId="{6DB06523-E917-46CD-BF6F-6F2A587C32B0}"/>
    <dgm:cxn modelId="{CC280A9A-1870-6E43-9030-5109CE2F9352}" type="presOf" srcId="{9F30D823-0E5E-4A2D-A45E-F776DB681BA1}" destId="{E94B17C4-8593-488C-9F74-8421CADE1C34}" srcOrd="0" destOrd="0" presId="urn:microsoft.com/office/officeart/2011/layout/HexagonRadial"/>
    <dgm:cxn modelId="{FBA6F5A6-E5B5-C646-94AB-41D7432200EF}" type="presOf" srcId="{BECF4035-FAFD-4093-A672-97797FB87C33}" destId="{81009640-F790-414B-9A2F-2BE584B74EA6}" srcOrd="0" destOrd="0" presId="urn:microsoft.com/office/officeart/2011/layout/HexagonRadial"/>
    <dgm:cxn modelId="{042187B7-2042-854D-AB84-B8122E8F6377}" type="presOf" srcId="{7020E84A-5D3D-4B3C-BC84-BDFAFB4B064E}" destId="{592FABD5-CB68-40D3-8E71-2563B7854E89}" srcOrd="0" destOrd="0" presId="urn:microsoft.com/office/officeart/2011/layout/HexagonRadial"/>
    <dgm:cxn modelId="{CAEF89C7-5A62-48F5-B8AB-610A583F1082}" srcId="{337CA085-362C-48BF-8C51-E0EB7F564EB2}" destId="{66E57124-C7C9-4C13-A56D-F3F6344597A0}" srcOrd="1" destOrd="0" parTransId="{F436D7E4-874A-484F-886A-D468CA9E3EAD}" sibTransId="{ED0C5E45-D54D-4EB5-B0DA-4B03FAFDC2A4}"/>
    <dgm:cxn modelId="{4E09BCD7-D7E8-4E7C-8F6D-6079B249CEA9}" srcId="{337CA085-362C-48BF-8C51-E0EB7F564EB2}" destId="{CBB62094-C074-4F4F-BAE3-B4579D20BBE0}" srcOrd="4" destOrd="0" parTransId="{23117BB7-6944-4DBC-9A32-607F09F4C79C}" sibTransId="{D219F1E1-F818-4AFA-9F55-1E6796FDF523}"/>
    <dgm:cxn modelId="{B68486DE-D3A8-C940-9526-1F7095D4C8D9}" type="presOf" srcId="{CBB62094-C074-4F4F-BAE3-B4579D20BBE0}" destId="{CB897C3D-FC8F-4647-8F18-D10C480D1AB0}" srcOrd="0" destOrd="0" presId="urn:microsoft.com/office/officeart/2011/layout/HexagonRadial"/>
    <dgm:cxn modelId="{246781F6-3219-4161-8E5A-FEC17D3C6331}" srcId="{337CA085-362C-48BF-8C51-E0EB7F564EB2}" destId="{9F30D823-0E5E-4A2D-A45E-F776DB681BA1}" srcOrd="5" destOrd="0" parTransId="{E3A06AA3-C4D0-478C-8288-E75EF97B69BC}" sibTransId="{54091CF3-1036-484C-8E70-3E1AF49209FD}"/>
    <dgm:cxn modelId="{DDE8F45B-3894-7D41-A1E7-5DDDB727BACA}" type="presParOf" srcId="{4A654CB0-FAD2-410D-97E4-4AB02F3387A6}" destId="{91AAD61F-63A6-45A7-ACA7-0B867272FAC7}" srcOrd="0" destOrd="0" presId="urn:microsoft.com/office/officeart/2011/layout/HexagonRadial"/>
    <dgm:cxn modelId="{DB113796-DE03-5C4B-A45A-F280C93B89CE}" type="presParOf" srcId="{4A654CB0-FAD2-410D-97E4-4AB02F3387A6}" destId="{47D8E1D2-F47D-48F5-8A51-2B800B70A748}" srcOrd="1" destOrd="0" presId="urn:microsoft.com/office/officeart/2011/layout/HexagonRadial"/>
    <dgm:cxn modelId="{3C49A836-490E-3741-B266-36522129AC4A}" type="presParOf" srcId="{47D8E1D2-F47D-48F5-8A51-2B800B70A748}" destId="{74E19AEB-6794-4A77-8910-03F2A220FB23}" srcOrd="0" destOrd="0" presId="urn:microsoft.com/office/officeart/2011/layout/HexagonRadial"/>
    <dgm:cxn modelId="{FBF94C24-29AC-A64E-84E1-578C0284FF76}" type="presParOf" srcId="{4A654CB0-FAD2-410D-97E4-4AB02F3387A6}" destId="{592FABD5-CB68-40D3-8E71-2563B7854E89}" srcOrd="2" destOrd="0" presId="urn:microsoft.com/office/officeart/2011/layout/HexagonRadial"/>
    <dgm:cxn modelId="{EEBD39D0-BEA1-4E4F-A68F-81AC99941FE0}" type="presParOf" srcId="{4A654CB0-FAD2-410D-97E4-4AB02F3387A6}" destId="{82926016-AEDF-482B-BE50-9C7DE892E6B6}" srcOrd="3" destOrd="0" presId="urn:microsoft.com/office/officeart/2011/layout/HexagonRadial"/>
    <dgm:cxn modelId="{1FBF4D3F-14AE-9045-8290-81B9080A22A3}" type="presParOf" srcId="{82926016-AEDF-482B-BE50-9C7DE892E6B6}" destId="{447BBEAD-D959-4763-9DDF-2B6D17075824}" srcOrd="0" destOrd="0" presId="urn:microsoft.com/office/officeart/2011/layout/HexagonRadial"/>
    <dgm:cxn modelId="{808959D5-7ACD-0745-8244-CE6D0D03FEA4}" type="presParOf" srcId="{4A654CB0-FAD2-410D-97E4-4AB02F3387A6}" destId="{1ECD638B-2701-4908-B34F-C4435781B821}" srcOrd="4" destOrd="0" presId="urn:microsoft.com/office/officeart/2011/layout/HexagonRadial"/>
    <dgm:cxn modelId="{F50D65EB-FE35-5E46-B0C9-E248F9A15A66}" type="presParOf" srcId="{4A654CB0-FAD2-410D-97E4-4AB02F3387A6}" destId="{03F085E6-FBA1-45FB-B7EE-C5A2BEDFDC9C}" srcOrd="5" destOrd="0" presId="urn:microsoft.com/office/officeart/2011/layout/HexagonRadial"/>
    <dgm:cxn modelId="{ACE0C296-6205-C848-B2D2-D284D5F646F6}" type="presParOf" srcId="{03F085E6-FBA1-45FB-B7EE-C5A2BEDFDC9C}" destId="{17196508-35E1-4909-9C47-09CC3CDCF52E}" srcOrd="0" destOrd="0" presId="urn:microsoft.com/office/officeart/2011/layout/HexagonRadial"/>
    <dgm:cxn modelId="{1AF75302-730D-A743-AE98-F16573589F53}" type="presParOf" srcId="{4A654CB0-FAD2-410D-97E4-4AB02F3387A6}" destId="{81009640-F790-414B-9A2F-2BE584B74EA6}" srcOrd="6" destOrd="0" presId="urn:microsoft.com/office/officeart/2011/layout/HexagonRadial"/>
    <dgm:cxn modelId="{12BDCF15-AAF0-1C49-A08D-49AB5491B7D8}" type="presParOf" srcId="{4A654CB0-FAD2-410D-97E4-4AB02F3387A6}" destId="{30621970-69E7-4CD2-8E7E-7C814C0BB45A}" srcOrd="7" destOrd="0" presId="urn:microsoft.com/office/officeart/2011/layout/HexagonRadial"/>
    <dgm:cxn modelId="{54F04F2A-3CE2-5D42-BE10-369EB0EFBA1F}" type="presParOf" srcId="{30621970-69E7-4CD2-8E7E-7C814C0BB45A}" destId="{49F6AC63-78A7-41CC-BC03-DA97AC2A5AE7}" srcOrd="0" destOrd="0" presId="urn:microsoft.com/office/officeart/2011/layout/HexagonRadial"/>
    <dgm:cxn modelId="{97093BC5-ABF2-8C4E-8531-1FF3D59D2A68}" type="presParOf" srcId="{4A654CB0-FAD2-410D-97E4-4AB02F3387A6}" destId="{F8305110-320D-48B6-AB8C-C88D13D879FF}" srcOrd="8" destOrd="0" presId="urn:microsoft.com/office/officeart/2011/layout/HexagonRadial"/>
    <dgm:cxn modelId="{2833307B-B40E-5B4E-B85D-256762EC8983}" type="presParOf" srcId="{4A654CB0-FAD2-410D-97E4-4AB02F3387A6}" destId="{BF61B4FD-2D8D-4186-8BE8-AA0ADA14E2D0}" srcOrd="9" destOrd="0" presId="urn:microsoft.com/office/officeart/2011/layout/HexagonRadial"/>
    <dgm:cxn modelId="{54ED52DE-8779-F44B-892D-69D57177DD98}" type="presParOf" srcId="{BF61B4FD-2D8D-4186-8BE8-AA0ADA14E2D0}" destId="{3D07FD42-3641-47FB-BD01-036E7F5B752A}" srcOrd="0" destOrd="0" presId="urn:microsoft.com/office/officeart/2011/layout/HexagonRadial"/>
    <dgm:cxn modelId="{49EB80AF-21B0-014D-86E2-A9199A467531}" type="presParOf" srcId="{4A654CB0-FAD2-410D-97E4-4AB02F3387A6}" destId="{CB897C3D-FC8F-4647-8F18-D10C480D1AB0}" srcOrd="10" destOrd="0" presId="urn:microsoft.com/office/officeart/2011/layout/HexagonRadial"/>
    <dgm:cxn modelId="{81105D43-C0BD-D148-A163-C2BE574AD8B2}" type="presParOf" srcId="{4A654CB0-FAD2-410D-97E4-4AB02F3387A6}" destId="{8D4351DF-DBE7-4E8D-ABCF-9B0910AD322B}" srcOrd="11" destOrd="0" presId="urn:microsoft.com/office/officeart/2011/layout/HexagonRadial"/>
    <dgm:cxn modelId="{48CF244F-D283-2B4A-85C9-8596E5FB8F66}" type="presParOf" srcId="{8D4351DF-DBE7-4E8D-ABCF-9B0910AD322B}" destId="{03881178-3E3D-4450-8361-83ACB9B5533C}" srcOrd="0" destOrd="0" presId="urn:microsoft.com/office/officeart/2011/layout/HexagonRadial"/>
    <dgm:cxn modelId="{1B04D354-78BD-0F47-8CB1-890B6A2718E0}" type="presParOf" srcId="{4A654CB0-FAD2-410D-97E4-4AB02F3387A6}" destId="{E94B17C4-8593-488C-9F74-8421CADE1C3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AD61F-63A6-45A7-ACA7-0B867272FAC7}">
      <dsp:nvSpPr>
        <dsp:cNvPr id="0" name=""/>
        <dsp:cNvSpPr/>
      </dsp:nvSpPr>
      <dsp:spPr>
        <a:xfrm>
          <a:off x="3591392" y="1068569"/>
          <a:ext cx="1358198" cy="117489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RE" sz="800" b="1" kern="1200" dirty="0"/>
            <a:t>Capacité d’adaptation</a:t>
          </a:r>
          <a:endParaRPr lang="fr-FR" sz="800" b="1" kern="1200" dirty="0"/>
        </a:p>
      </dsp:txBody>
      <dsp:txXfrm>
        <a:off x="3816464" y="1263266"/>
        <a:ext cx="908054" cy="785502"/>
      </dsp:txXfrm>
    </dsp:sp>
    <dsp:sp modelId="{447BBEAD-D959-4763-9DDF-2B6D17075824}">
      <dsp:nvSpPr>
        <dsp:cNvPr id="0" name=""/>
        <dsp:cNvSpPr/>
      </dsp:nvSpPr>
      <dsp:spPr>
        <a:xfrm>
          <a:off x="4441885" y="506461"/>
          <a:ext cx="512444" cy="44153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2FABD5-CB68-40D3-8E71-2563B7854E89}">
      <dsp:nvSpPr>
        <dsp:cNvPr id="0" name=""/>
        <dsp:cNvSpPr/>
      </dsp:nvSpPr>
      <dsp:spPr>
        <a:xfrm>
          <a:off x="3716501" y="0"/>
          <a:ext cx="1113034" cy="962905"/>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kern="1200" dirty="0"/>
            <a:t>Gouvernance</a:t>
          </a:r>
          <a:endParaRPr lang="fr-FR" sz="800" kern="1200" dirty="0"/>
        </a:p>
      </dsp:txBody>
      <dsp:txXfrm>
        <a:off x="3900954" y="159574"/>
        <a:ext cx="744128" cy="643757"/>
      </dsp:txXfrm>
    </dsp:sp>
    <dsp:sp modelId="{17196508-35E1-4909-9C47-09CC3CDCF52E}">
      <dsp:nvSpPr>
        <dsp:cNvPr id="0" name=""/>
        <dsp:cNvSpPr/>
      </dsp:nvSpPr>
      <dsp:spPr>
        <a:xfrm>
          <a:off x="5039947" y="1331903"/>
          <a:ext cx="512444" cy="44153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CD638B-2701-4908-B34F-C4435781B821}">
      <dsp:nvSpPr>
        <dsp:cNvPr id="0" name=""/>
        <dsp:cNvSpPr/>
      </dsp:nvSpPr>
      <dsp:spPr>
        <a:xfrm>
          <a:off x="4737283" y="592251"/>
          <a:ext cx="1113034" cy="962905"/>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u="none" kern="1200" dirty="0"/>
            <a:t>Ressources financières </a:t>
          </a:r>
          <a:endParaRPr lang="fr-FR" sz="800" kern="1200" dirty="0"/>
        </a:p>
      </dsp:txBody>
      <dsp:txXfrm>
        <a:off x="4921736" y="751825"/>
        <a:ext cx="744128" cy="643757"/>
      </dsp:txXfrm>
    </dsp:sp>
    <dsp:sp modelId="{49F6AC63-78A7-41CC-BC03-DA97AC2A5AE7}">
      <dsp:nvSpPr>
        <dsp:cNvPr id="0" name=""/>
        <dsp:cNvSpPr/>
      </dsp:nvSpPr>
      <dsp:spPr>
        <a:xfrm>
          <a:off x="4624495" y="2263672"/>
          <a:ext cx="512444" cy="44153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009640-F790-414B-9A2F-2BE584B74EA6}">
      <dsp:nvSpPr>
        <dsp:cNvPr id="0" name=""/>
        <dsp:cNvSpPr/>
      </dsp:nvSpPr>
      <dsp:spPr>
        <a:xfrm>
          <a:off x="4737283" y="1756548"/>
          <a:ext cx="1113034" cy="962905"/>
        </a:xfrm>
        <a:prstGeom prst="hexagon">
          <a:avLst>
            <a:gd name="adj" fmla="val 2857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u="none" kern="1200" dirty="0"/>
            <a:t>Infrastructures</a:t>
          </a:r>
          <a:endParaRPr lang="fr-FR" sz="800" kern="1200" dirty="0"/>
        </a:p>
      </dsp:txBody>
      <dsp:txXfrm>
        <a:off x="4921736" y="1916122"/>
        <a:ext cx="744128" cy="643757"/>
      </dsp:txXfrm>
    </dsp:sp>
    <dsp:sp modelId="{3D07FD42-3641-47FB-BD01-036E7F5B752A}">
      <dsp:nvSpPr>
        <dsp:cNvPr id="0" name=""/>
        <dsp:cNvSpPr/>
      </dsp:nvSpPr>
      <dsp:spPr>
        <a:xfrm>
          <a:off x="3593919" y="2360393"/>
          <a:ext cx="512444" cy="44153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305110-320D-48B6-AB8C-C88D13D879FF}">
      <dsp:nvSpPr>
        <dsp:cNvPr id="0" name=""/>
        <dsp:cNvSpPr/>
      </dsp:nvSpPr>
      <dsp:spPr>
        <a:xfrm>
          <a:off x="3716501" y="2349462"/>
          <a:ext cx="1113034" cy="962905"/>
        </a:xfrm>
        <a:prstGeom prst="hexagon">
          <a:avLst>
            <a:gd name="adj" fmla="val 2857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u="none" kern="1200" dirty="0"/>
            <a:t>Ressources technologiques</a:t>
          </a:r>
          <a:endParaRPr lang="fr-FR" sz="800" kern="1200" dirty="0"/>
        </a:p>
      </dsp:txBody>
      <dsp:txXfrm>
        <a:off x="3900954" y="2509036"/>
        <a:ext cx="744128" cy="643757"/>
      </dsp:txXfrm>
    </dsp:sp>
    <dsp:sp modelId="{03881178-3E3D-4450-8361-83ACB9B5533C}">
      <dsp:nvSpPr>
        <dsp:cNvPr id="0" name=""/>
        <dsp:cNvSpPr/>
      </dsp:nvSpPr>
      <dsp:spPr>
        <a:xfrm>
          <a:off x="2986063" y="1535282"/>
          <a:ext cx="512444" cy="44153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897C3D-FC8F-4647-8F18-D10C480D1AB0}">
      <dsp:nvSpPr>
        <dsp:cNvPr id="0" name=""/>
        <dsp:cNvSpPr/>
      </dsp:nvSpPr>
      <dsp:spPr>
        <a:xfrm>
          <a:off x="2690981" y="1757211"/>
          <a:ext cx="1113034" cy="962905"/>
        </a:xfrm>
        <a:prstGeom prst="hexagon">
          <a:avLst>
            <a:gd name="adj" fmla="val 2857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u="none" kern="1200" dirty="0"/>
            <a:t>Capital humain et social</a:t>
          </a:r>
          <a:endParaRPr lang="fr-FR" sz="800" b="0" kern="1200" dirty="0"/>
        </a:p>
      </dsp:txBody>
      <dsp:txXfrm>
        <a:off x="2875434" y="1916785"/>
        <a:ext cx="744128" cy="643757"/>
      </dsp:txXfrm>
    </dsp:sp>
    <dsp:sp modelId="{E94B17C4-8593-488C-9F74-8421CADE1C34}">
      <dsp:nvSpPr>
        <dsp:cNvPr id="0" name=""/>
        <dsp:cNvSpPr/>
      </dsp:nvSpPr>
      <dsp:spPr>
        <a:xfrm>
          <a:off x="2690981" y="590926"/>
          <a:ext cx="1113034" cy="962905"/>
        </a:xfrm>
        <a:prstGeom prst="hexagon">
          <a:avLst>
            <a:gd name="adj" fmla="val 28570"/>
            <a:gd name="vf" fmla="val 11547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b="1" i="0" u="none" kern="1200" dirty="0"/>
            <a:t>Ressources économiques</a:t>
          </a:r>
          <a:endParaRPr lang="fr-FR" sz="800" b="0" kern="1200" dirty="0"/>
        </a:p>
      </dsp:txBody>
      <dsp:txXfrm>
        <a:off x="2875434" y="750500"/>
        <a:ext cx="744128" cy="64375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e radial"/>
  <dgm:desc val="Permet de représenter un processus séquentiel associé à une idée ou un thème central. Limité à six formes Niveau 2. Utilisation optimale avec de petites quantités de texte. Le texte non utilisé n’apparaît pas mais reste disponible si vous changez de disposition."/>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F2609C-DE9B-40C7-8FC2-B1755DCEF7D4}" type="datetimeFigureOut">
              <a:rPr lang="fr-FR" smtClean="0"/>
              <a:t>09/09/2021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7CE62B-534B-4E5C-AD1F-7367384A9D23}" type="slidenum">
              <a:rPr lang="fr-FR" smtClean="0"/>
              <a:t>‹N°›</a:t>
            </a:fld>
            <a:endParaRPr lang="fr-FR"/>
          </a:p>
        </p:txBody>
      </p:sp>
    </p:spTree>
    <p:extLst>
      <p:ext uri="{BB962C8B-B14F-4D97-AF65-F5344CB8AC3E}">
        <p14:creationId xmlns:p14="http://schemas.microsoft.com/office/powerpoint/2010/main" val="10644864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8DB9C5-FD91-4790-9B2F-1503986277EA}" type="datetimeFigureOut">
              <a:rPr lang="fr-FR" smtClean="0"/>
              <a:t>07/09/2021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351D09-FA39-4303-85B0-AB1E775DEB14}" type="slidenum">
              <a:rPr lang="fr-FR" smtClean="0"/>
              <a:t>‹N°›</a:t>
            </a:fld>
            <a:endParaRPr lang="fr-FR"/>
          </a:p>
        </p:txBody>
      </p:sp>
    </p:spTree>
    <p:extLst>
      <p:ext uri="{BB962C8B-B14F-4D97-AF65-F5344CB8AC3E}">
        <p14:creationId xmlns:p14="http://schemas.microsoft.com/office/powerpoint/2010/main" val="1866184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b="1" dirty="0"/>
              <a:t>3 priorités, au carrefour d’un réel ou potentiel couple</a:t>
            </a:r>
          </a:p>
          <a:p>
            <a:r>
              <a:rPr lang="fr-FR" b="1" dirty="0"/>
              <a:t>marché/produit et d’un avantage comparatif réel ou</a:t>
            </a:r>
          </a:p>
          <a:p>
            <a:r>
              <a:rPr lang="fr-FR" b="1" dirty="0"/>
              <a:t>Potentiel</a:t>
            </a:r>
          </a:p>
          <a:p>
            <a:endParaRPr lang="fr-FR" b="1" dirty="0"/>
          </a:p>
          <a:p>
            <a:r>
              <a:rPr lang="fr-FR" b="1" dirty="0"/>
              <a:t>Concentration  :</a:t>
            </a:r>
          </a:p>
          <a:p>
            <a:r>
              <a:rPr lang="fr-FR" b="1" dirty="0"/>
              <a:t>Ne plus adapter</a:t>
            </a:r>
            <a:r>
              <a:rPr lang="fr-FR" b="1" baseline="0" dirty="0"/>
              <a:t> des modèles d’ailleurs mais notion de développement inclusif. </a:t>
            </a:r>
            <a:endParaRPr lang="fr-FR" b="1" dirty="0"/>
          </a:p>
          <a:p>
            <a:endParaRPr lang="fr-FR" b="1" dirty="0"/>
          </a:p>
          <a:p>
            <a:endParaRPr lang="fr-FR" dirty="0"/>
          </a:p>
        </p:txBody>
      </p:sp>
      <p:sp>
        <p:nvSpPr>
          <p:cNvPr id="4" name="Espace réservé du numéro de diapositive 3"/>
          <p:cNvSpPr>
            <a:spLocks noGrp="1"/>
          </p:cNvSpPr>
          <p:nvPr>
            <p:ph type="sldNum" sz="quarter" idx="10"/>
          </p:nvPr>
        </p:nvSpPr>
        <p:spPr/>
        <p:txBody>
          <a:bodyPr/>
          <a:lstStyle/>
          <a:p>
            <a:fld id="{59DA26DE-9618-4BEA-B2BE-231B3A46B2E9}" type="slidenum">
              <a:rPr lang="fr-FR" smtClean="0">
                <a:solidFill>
                  <a:prstClr val="black"/>
                </a:solidFill>
              </a:rPr>
              <a:pPr/>
              <a:t>3</a:t>
            </a:fld>
            <a:endParaRPr lang="fr-FR">
              <a:solidFill>
                <a:prstClr val="black"/>
              </a:solidFill>
            </a:endParaRPr>
          </a:p>
        </p:txBody>
      </p:sp>
    </p:spTree>
    <p:extLst>
      <p:ext uri="{BB962C8B-B14F-4D97-AF65-F5344CB8AC3E}">
        <p14:creationId xmlns:p14="http://schemas.microsoft.com/office/powerpoint/2010/main" val="289827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b="1" dirty="0"/>
              <a:t>3 priorités, au carrefour d’un réel ou potentiel couple</a:t>
            </a:r>
          </a:p>
          <a:p>
            <a:r>
              <a:rPr lang="fr-FR" b="1" dirty="0"/>
              <a:t>marché/produit et d’un avantage comparatif réel ou</a:t>
            </a:r>
          </a:p>
          <a:p>
            <a:r>
              <a:rPr lang="fr-FR" b="1" dirty="0"/>
              <a:t>Potentiel</a:t>
            </a:r>
          </a:p>
          <a:p>
            <a:endParaRPr lang="fr-FR" b="1" dirty="0"/>
          </a:p>
          <a:p>
            <a:r>
              <a:rPr lang="fr-FR" b="1" dirty="0"/>
              <a:t>Concentration  :</a:t>
            </a:r>
          </a:p>
          <a:p>
            <a:r>
              <a:rPr lang="fr-FR" b="1" dirty="0"/>
              <a:t>Ne plus adapter</a:t>
            </a:r>
            <a:r>
              <a:rPr lang="fr-FR" b="1" baseline="0" dirty="0"/>
              <a:t> des modèles d’ailleurs mais notion de développement inclusif. </a:t>
            </a:r>
            <a:endParaRPr lang="fr-FR" b="1" dirty="0"/>
          </a:p>
          <a:p>
            <a:endParaRPr lang="fr-FR" b="1" dirty="0"/>
          </a:p>
          <a:p>
            <a:endParaRPr lang="fr-FR" dirty="0"/>
          </a:p>
        </p:txBody>
      </p:sp>
      <p:sp>
        <p:nvSpPr>
          <p:cNvPr id="4" name="Espace réservé du numéro de diapositive 3"/>
          <p:cNvSpPr>
            <a:spLocks noGrp="1"/>
          </p:cNvSpPr>
          <p:nvPr>
            <p:ph type="sldNum" sz="quarter" idx="10"/>
          </p:nvPr>
        </p:nvSpPr>
        <p:spPr/>
        <p:txBody>
          <a:bodyPr/>
          <a:lstStyle/>
          <a:p>
            <a:fld id="{59DA26DE-9618-4BEA-B2BE-231B3A46B2E9}"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2898275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b="1" dirty="0"/>
              <a:t>3 priorités, au carrefour d’un réel ou potentiel couple</a:t>
            </a:r>
          </a:p>
          <a:p>
            <a:r>
              <a:rPr lang="fr-FR" b="1" dirty="0"/>
              <a:t>marché/produit et d’un avantage comparatif réel ou</a:t>
            </a:r>
          </a:p>
          <a:p>
            <a:r>
              <a:rPr lang="fr-FR" b="1" dirty="0"/>
              <a:t>Potentiel</a:t>
            </a:r>
          </a:p>
          <a:p>
            <a:endParaRPr lang="fr-FR" b="1" dirty="0"/>
          </a:p>
          <a:p>
            <a:r>
              <a:rPr lang="fr-FR" b="1" dirty="0"/>
              <a:t>Concentration  :</a:t>
            </a:r>
          </a:p>
          <a:p>
            <a:r>
              <a:rPr lang="fr-FR" b="1" dirty="0"/>
              <a:t>Ne plus adapter</a:t>
            </a:r>
            <a:r>
              <a:rPr lang="fr-FR" b="1" baseline="0" dirty="0"/>
              <a:t> des modèles d’ailleurs mais notion de développement inclusif. </a:t>
            </a:r>
            <a:endParaRPr lang="fr-FR" b="1" dirty="0"/>
          </a:p>
          <a:p>
            <a:endParaRPr lang="fr-FR" b="1" dirty="0"/>
          </a:p>
          <a:p>
            <a:endParaRPr lang="fr-FR" dirty="0"/>
          </a:p>
        </p:txBody>
      </p:sp>
      <p:sp>
        <p:nvSpPr>
          <p:cNvPr id="4" name="Espace réservé du numéro de diapositive 3"/>
          <p:cNvSpPr>
            <a:spLocks noGrp="1"/>
          </p:cNvSpPr>
          <p:nvPr>
            <p:ph type="sldNum" sz="quarter" idx="10"/>
          </p:nvPr>
        </p:nvSpPr>
        <p:spPr/>
        <p:txBody>
          <a:bodyPr/>
          <a:lstStyle/>
          <a:p>
            <a:fld id="{59DA26DE-9618-4BEA-B2BE-231B3A46B2E9}"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2898275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20D7C1B0-81FA-4248-8427-21AFDA1CBE89}" type="slidenum">
              <a:rPr lang="fr-FR"/>
              <a:pPr/>
              <a:t>8</a:t>
            </a:fld>
            <a:endParaRPr lang="fr-FR"/>
          </a:p>
        </p:txBody>
      </p:sp>
      <p:sp>
        <p:nvSpPr>
          <p:cNvPr id="49154" name="Rectangle 2"/>
          <p:cNvSpPr>
            <a:spLocks noGrp="1" noRot="1" noChangeAspect="1" noChangeArrowheads="1" noTextEdit="1"/>
          </p:cNvSpPr>
          <p:nvPr>
            <p:ph type="sldImg"/>
          </p:nvPr>
        </p:nvSpPr>
        <p:spPr>
          <a:xfrm>
            <a:off x="1143000" y="685800"/>
            <a:ext cx="4572000" cy="3429000"/>
          </a:xfrm>
          <a:ln/>
        </p:spPr>
      </p:sp>
      <p:sp>
        <p:nvSpPr>
          <p:cNvPr id="49155" name="Rectangle 3"/>
          <p:cNvSpPr>
            <a:spLocks noGrp="1" noChangeArrowheads="1"/>
          </p:cNvSpPr>
          <p:nvPr>
            <p:ph type="body" idx="1"/>
          </p:nvPr>
        </p:nvSpPr>
        <p:spPr/>
        <p:txBody>
          <a:bodyPr/>
          <a:lstStyle/>
          <a:p>
            <a:pPr eaLnBrk="1" hangingPunct="1"/>
            <a:r>
              <a:rPr lang="fr-FR">
                <a:latin typeface="Delta-Light"/>
              </a:rPr>
              <a:t>Partant d’un niveau de développement économique et social toujours inférieur à celui de la France métropolitaine, La Réunion connaît une décennie de rattrapage économique, brutalement suspendue par la crise de 2009. Les</a:t>
            </a:r>
          </a:p>
          <a:p>
            <a:pPr eaLnBrk="1" hangingPunct="1"/>
            <a:r>
              <a:rPr lang="fr-FR">
                <a:latin typeface="Delta-Light"/>
              </a:rPr>
              <a:t>progrès, essentiellement de nature économique, n’ont cependant pas permis de combler le retard en matière d’espérance de vie et de 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twitter : @philjeanpierre</a:t>
            </a:r>
          </a:p>
        </p:txBody>
      </p:sp>
      <p:sp>
        <p:nvSpPr>
          <p:cNvPr id="6" name="Espace réservé du numéro de diapositive 5"/>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333115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twitter : @philjeanpierre</a:t>
            </a:r>
          </a:p>
        </p:txBody>
      </p:sp>
      <p:sp>
        <p:nvSpPr>
          <p:cNvPr id="6" name="Espace réservé du numéro de diapositive 5"/>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2070944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21" y="274639"/>
            <a:ext cx="6019800" cy="58515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twitter : @philjeanpierre</a:t>
            </a:r>
          </a:p>
        </p:txBody>
      </p:sp>
      <p:sp>
        <p:nvSpPr>
          <p:cNvPr id="6" name="Espace réservé du numéro de diapositive 5"/>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2641038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36480" y="0"/>
            <a:ext cx="9180507" cy="188753"/>
          </a:xfrm>
          <a:prstGeom prst="rect">
            <a:avLst/>
          </a:prstGeom>
          <a:solidFill>
            <a:srgbClr val="FF990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fr-FR">
              <a:solidFill>
                <a:prstClr val="white"/>
              </a:solidFill>
            </a:endParaRPr>
          </a:p>
        </p:txBody>
      </p:sp>
      <p:sp>
        <p:nvSpPr>
          <p:cNvPr id="5" name="Rectangle 4"/>
          <p:cNvSpPr/>
          <p:nvPr userDrawn="1"/>
        </p:nvSpPr>
        <p:spPr>
          <a:xfrm>
            <a:off x="-41241" y="188787"/>
            <a:ext cx="9185268" cy="596701"/>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fr-FR">
              <a:solidFill>
                <a:prstClr val="white"/>
              </a:solidFill>
            </a:endParaRPr>
          </a:p>
        </p:txBody>
      </p:sp>
      <p:sp>
        <p:nvSpPr>
          <p:cNvPr id="6" name="Rectangle 5"/>
          <p:cNvSpPr/>
          <p:nvPr userDrawn="1"/>
        </p:nvSpPr>
        <p:spPr>
          <a:xfrm>
            <a:off x="-41241" y="785454"/>
            <a:ext cx="9221773" cy="598730"/>
          </a:xfrm>
          <a:prstGeom prst="rect">
            <a:avLst/>
          </a:prstGeom>
          <a:solidFill>
            <a:schemeClr val="tx1">
              <a:lumMod val="65000"/>
              <a:lumOff val="3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fr-FR">
              <a:solidFill>
                <a:prstClr val="white"/>
              </a:solidFill>
            </a:endParaRPr>
          </a:p>
        </p:txBody>
      </p:sp>
      <p:pic>
        <p:nvPicPr>
          <p:cNvPr id="7" name="Imag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3" y="1556733"/>
            <a:ext cx="2695107" cy="17150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ctrTitle"/>
          </p:nvPr>
        </p:nvSpPr>
        <p:spPr>
          <a:xfrm>
            <a:off x="2627784" y="2060850"/>
            <a:ext cx="6120680" cy="2880320"/>
          </a:xfrm>
        </p:spPr>
        <p:txBody>
          <a:bodyPr>
            <a:normAutofit/>
          </a:bodyPr>
          <a:lstStyle>
            <a:lvl1pPr>
              <a:defRPr sz="3600"/>
            </a:lvl1pPr>
          </a:lstStyle>
          <a:p>
            <a:r>
              <a:rPr lang="fr-FR" dirty="0"/>
              <a:t>Modifiez le style du titre</a:t>
            </a:r>
          </a:p>
        </p:txBody>
      </p:sp>
      <p:sp>
        <p:nvSpPr>
          <p:cNvPr id="3" name="Sous-titre 2"/>
          <p:cNvSpPr>
            <a:spLocks noGrp="1"/>
          </p:cNvSpPr>
          <p:nvPr>
            <p:ph type="subTitle" idx="1"/>
          </p:nvPr>
        </p:nvSpPr>
        <p:spPr>
          <a:xfrm>
            <a:off x="1331640" y="5085184"/>
            <a:ext cx="7416824" cy="432049"/>
          </a:xfrm>
        </p:spPr>
        <p:txBody>
          <a:bodyPr>
            <a:normAutofit/>
          </a:bodyPr>
          <a:lstStyle>
            <a:lvl1pPr marL="0" indent="0" algn="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8" name="Espace réservé du numéro de diapositive 5"/>
          <p:cNvSpPr>
            <a:spLocks noGrp="1"/>
          </p:cNvSpPr>
          <p:nvPr>
            <p:ph type="sldNum" sz="quarter" idx="10"/>
          </p:nvPr>
        </p:nvSpPr>
        <p:spPr/>
        <p:txBody>
          <a:bodyPr/>
          <a:lstStyle>
            <a:lvl1pPr fontAlgn="base">
              <a:spcBef>
                <a:spcPct val="0"/>
              </a:spcBef>
              <a:spcAft>
                <a:spcPct val="0"/>
              </a:spcAft>
              <a:defRPr/>
            </a:lvl1pPr>
          </a:lstStyle>
          <a:p>
            <a:pPr>
              <a:defRPr/>
            </a:pPr>
            <a:fld id="{AE3471F2-677B-4165-9DBA-380E2DAEC748}" type="slidenum">
              <a:rPr lang="fr-FR"/>
              <a:pPr>
                <a:defRPr/>
              </a:pPr>
              <a:t>‹N°›</a:t>
            </a:fld>
            <a:endParaRPr lang="fr-FR" dirty="0"/>
          </a:p>
        </p:txBody>
      </p:sp>
    </p:spTree>
    <p:extLst>
      <p:ext uri="{BB962C8B-B14F-4D97-AF65-F5344CB8AC3E}">
        <p14:creationId xmlns:p14="http://schemas.microsoft.com/office/powerpoint/2010/main" val="4089109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205" y="6017748"/>
            <a:ext cx="7201237" cy="866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 7"/>
          <p:cNvPicPr>
            <a:picLocks noChangeAspect="1"/>
          </p:cNvPicPr>
          <p:nvPr userDrawn="1"/>
        </p:nvPicPr>
        <p:blipFill>
          <a:blip r:embed="rId2">
            <a:extLst>
              <a:ext uri="{28A0092B-C50C-407E-A947-70E740481C1C}">
                <a14:useLocalDpi xmlns:a14="http://schemas.microsoft.com/office/drawing/2010/main" val="0"/>
              </a:ext>
            </a:extLst>
          </a:blip>
          <a:srcRect l="36307"/>
          <a:stretch>
            <a:fillRect/>
          </a:stretch>
        </p:blipFill>
        <p:spPr bwMode="auto">
          <a:xfrm>
            <a:off x="5147396" y="6017748"/>
            <a:ext cx="4587078" cy="866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p:nvPr>
        </p:nvSpPr>
        <p:spPr/>
        <p:txBody>
          <a:bodyPr/>
          <a:lstStyle>
            <a:lvl1pPr>
              <a:defRPr>
                <a:solidFill>
                  <a:schemeClr val="bg1"/>
                </a:solidFill>
              </a:defRPr>
            </a:lvl1pPr>
          </a:lstStyle>
          <a:p>
            <a:r>
              <a:rPr lang="fr-FR" dirty="0"/>
              <a:t>Modifiez le style du titre</a:t>
            </a:r>
          </a:p>
        </p:txBody>
      </p:sp>
      <p:sp>
        <p:nvSpPr>
          <p:cNvPr id="3" name="Espace réservé du contenu 2"/>
          <p:cNvSpPr>
            <a:spLocks noGrp="1"/>
          </p:cNvSpPr>
          <p:nvPr>
            <p:ph idx="1"/>
          </p:nvPr>
        </p:nvSpPr>
        <p:spPr>
          <a:xfrm>
            <a:off x="457227" y="1639887"/>
            <a:ext cx="8229600" cy="452596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0"/>
          </p:nvPr>
        </p:nvSpPr>
        <p:spPr/>
        <p:txBody>
          <a:bodyPr/>
          <a:lstStyle>
            <a:lvl1pPr fontAlgn="base">
              <a:spcBef>
                <a:spcPct val="0"/>
              </a:spcBef>
              <a:spcAft>
                <a:spcPct val="0"/>
              </a:spcAft>
              <a:defRPr/>
            </a:lvl1pPr>
          </a:lstStyle>
          <a:p>
            <a:pPr>
              <a:defRPr/>
            </a:pPr>
            <a:fld id="{9F5C60A7-45BB-4D13-8637-C251FC8A89DF}" type="slidenum">
              <a:rPr lang="fr-FR"/>
              <a:pPr>
                <a:defRPr/>
              </a:pPr>
              <a:t>‹N°›</a:t>
            </a:fld>
            <a:endParaRPr lang="fr-FR"/>
          </a:p>
        </p:txBody>
      </p:sp>
    </p:spTree>
    <p:extLst>
      <p:ext uri="{BB962C8B-B14F-4D97-AF65-F5344CB8AC3E}">
        <p14:creationId xmlns:p14="http://schemas.microsoft.com/office/powerpoint/2010/main" val="2411246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Rectangle 3"/>
          <p:cNvSpPr/>
          <p:nvPr userDrawn="1"/>
        </p:nvSpPr>
        <p:spPr>
          <a:xfrm>
            <a:off x="-36480" y="0"/>
            <a:ext cx="9180507" cy="188753"/>
          </a:xfrm>
          <a:prstGeom prst="rect">
            <a:avLst/>
          </a:prstGeom>
          <a:solidFill>
            <a:srgbClr val="FF990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fr-FR">
              <a:solidFill>
                <a:prstClr val="white"/>
              </a:solidFill>
            </a:endParaRPr>
          </a:p>
        </p:txBody>
      </p:sp>
      <p:sp>
        <p:nvSpPr>
          <p:cNvPr id="5" name="Rectangle 4"/>
          <p:cNvSpPr/>
          <p:nvPr userDrawn="1"/>
        </p:nvSpPr>
        <p:spPr>
          <a:xfrm>
            <a:off x="-41241" y="188787"/>
            <a:ext cx="9185268" cy="596701"/>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fr-FR">
              <a:solidFill>
                <a:prstClr val="white"/>
              </a:solidFill>
            </a:endParaRPr>
          </a:p>
        </p:txBody>
      </p:sp>
      <p:sp>
        <p:nvSpPr>
          <p:cNvPr id="6" name="Rectangle 5"/>
          <p:cNvSpPr/>
          <p:nvPr userDrawn="1"/>
        </p:nvSpPr>
        <p:spPr>
          <a:xfrm>
            <a:off x="-41241" y="785454"/>
            <a:ext cx="9221773" cy="598730"/>
          </a:xfrm>
          <a:prstGeom prst="rect">
            <a:avLst/>
          </a:prstGeom>
          <a:solidFill>
            <a:schemeClr val="tx1">
              <a:lumMod val="65000"/>
              <a:lumOff val="3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fr-FR">
              <a:solidFill>
                <a:prstClr val="white"/>
              </a:solidFill>
            </a:endParaRPr>
          </a:p>
        </p:txBody>
      </p:sp>
      <p:sp>
        <p:nvSpPr>
          <p:cNvPr id="2" name="Titre 1"/>
          <p:cNvSpPr>
            <a:spLocks noGrp="1"/>
          </p:cNvSpPr>
          <p:nvPr>
            <p:ph type="title"/>
          </p:nvPr>
        </p:nvSpPr>
        <p:spPr>
          <a:xfrm>
            <a:off x="722313" y="4406903"/>
            <a:ext cx="7772400" cy="1362075"/>
          </a:xfrm>
        </p:spPr>
        <p:txBody>
          <a:bodyPr anchor="t">
            <a:normAutofit/>
          </a:bodyPr>
          <a:lstStyle>
            <a:lvl1pPr algn="l">
              <a:defRPr sz="3600" b="1" cap="all"/>
            </a:lvl1pPr>
          </a:lstStyle>
          <a:p>
            <a:r>
              <a:rPr lang="fr-FR" dirty="0"/>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7" name="Espace réservé de la date 3"/>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8" name="Espace réservé du numéro de diapositive 5"/>
          <p:cNvSpPr>
            <a:spLocks noGrp="1"/>
          </p:cNvSpPr>
          <p:nvPr>
            <p:ph type="sldNum" sz="quarter" idx="11"/>
          </p:nvPr>
        </p:nvSpPr>
        <p:spPr/>
        <p:txBody>
          <a:bodyPr/>
          <a:lstStyle>
            <a:lvl1pPr fontAlgn="base">
              <a:spcBef>
                <a:spcPct val="0"/>
              </a:spcBef>
              <a:spcAft>
                <a:spcPct val="0"/>
              </a:spcAft>
              <a:defRPr/>
            </a:lvl1pPr>
          </a:lstStyle>
          <a:p>
            <a:pPr>
              <a:defRPr/>
            </a:pPr>
            <a:fld id="{0EC730F0-673D-4763-A869-6B67302128F1}" type="slidenum">
              <a:rPr lang="fr-FR"/>
              <a:pPr>
                <a:defRPr/>
              </a:pPr>
              <a:t>‹N°›</a:t>
            </a:fld>
            <a:endParaRPr lang="fr-FR"/>
          </a:p>
        </p:txBody>
      </p:sp>
    </p:spTree>
    <p:extLst>
      <p:ext uri="{BB962C8B-B14F-4D97-AF65-F5344CB8AC3E}">
        <p14:creationId xmlns:p14="http://schemas.microsoft.com/office/powerpoint/2010/main" val="2137336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27"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6" name="Espace réservé du pied de page 5"/>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7" name="Espace réservé du numéro de diapositive 6"/>
          <p:cNvSpPr>
            <a:spLocks noGrp="1"/>
          </p:cNvSpPr>
          <p:nvPr>
            <p:ph type="sldNum" sz="quarter" idx="12"/>
          </p:nvPr>
        </p:nvSpPr>
        <p:spPr/>
        <p:txBody>
          <a:bodyPr/>
          <a:lstStyle>
            <a:lvl1pPr fontAlgn="base">
              <a:spcBef>
                <a:spcPct val="0"/>
              </a:spcBef>
              <a:spcAft>
                <a:spcPct val="0"/>
              </a:spcAft>
              <a:defRPr/>
            </a:lvl1pPr>
          </a:lstStyle>
          <a:p>
            <a:pPr>
              <a:defRPr/>
            </a:pPr>
            <a:fld id="{7DEB74B4-6D53-4DB0-9010-1C4B5930EBDE}" type="slidenum">
              <a:rPr lang="fr-FR"/>
              <a:pPr>
                <a:defRPr/>
              </a:pPr>
              <a:t>‹N°›</a:t>
            </a:fld>
            <a:endParaRPr lang="fr-FR"/>
          </a:p>
        </p:txBody>
      </p:sp>
    </p:spTree>
    <p:extLst>
      <p:ext uri="{BB962C8B-B14F-4D97-AF65-F5344CB8AC3E}">
        <p14:creationId xmlns:p14="http://schemas.microsoft.com/office/powerpoint/2010/main" val="3095082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5"/>
            <a:ext cx="4040188"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52" y="1535115"/>
            <a:ext cx="4041775"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52" y="217487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8" name="Espace réservé du pied de page 7"/>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9" name="Espace réservé du numéro de diapositive 8"/>
          <p:cNvSpPr>
            <a:spLocks noGrp="1"/>
          </p:cNvSpPr>
          <p:nvPr>
            <p:ph type="sldNum" sz="quarter" idx="12"/>
          </p:nvPr>
        </p:nvSpPr>
        <p:spPr/>
        <p:txBody>
          <a:bodyPr/>
          <a:lstStyle>
            <a:lvl1pPr fontAlgn="base">
              <a:spcBef>
                <a:spcPct val="0"/>
              </a:spcBef>
              <a:spcAft>
                <a:spcPct val="0"/>
              </a:spcAft>
              <a:defRPr/>
            </a:lvl1pPr>
          </a:lstStyle>
          <a:p>
            <a:pPr>
              <a:defRPr/>
            </a:pPr>
            <a:fld id="{2CF75FAC-029E-4D9E-86C0-AB874C1B1039}" type="slidenum">
              <a:rPr lang="fr-FR"/>
              <a:pPr>
                <a:defRPr/>
              </a:pPr>
              <a:t>‹N°›</a:t>
            </a:fld>
            <a:endParaRPr lang="fr-FR"/>
          </a:p>
        </p:txBody>
      </p:sp>
    </p:spTree>
    <p:extLst>
      <p:ext uri="{BB962C8B-B14F-4D97-AF65-F5344CB8AC3E}">
        <p14:creationId xmlns:p14="http://schemas.microsoft.com/office/powerpoint/2010/main" val="820344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4" name="Espace réservé du pied de page 3"/>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5" name="Espace réservé du numéro de diapositive 4"/>
          <p:cNvSpPr>
            <a:spLocks noGrp="1"/>
          </p:cNvSpPr>
          <p:nvPr>
            <p:ph type="sldNum" sz="quarter" idx="12"/>
          </p:nvPr>
        </p:nvSpPr>
        <p:spPr/>
        <p:txBody>
          <a:bodyPr/>
          <a:lstStyle>
            <a:lvl1pPr fontAlgn="base">
              <a:spcBef>
                <a:spcPct val="0"/>
              </a:spcBef>
              <a:spcAft>
                <a:spcPct val="0"/>
              </a:spcAft>
              <a:defRPr/>
            </a:lvl1pPr>
          </a:lstStyle>
          <a:p>
            <a:pPr>
              <a:defRPr/>
            </a:pPr>
            <a:fld id="{8F327F8A-DA98-497B-9DEF-E9CC06D89339}" type="slidenum">
              <a:rPr lang="fr-FR"/>
              <a:pPr>
                <a:defRPr/>
              </a:pPr>
              <a:t>‹N°›</a:t>
            </a:fld>
            <a:endParaRPr lang="fr-FR"/>
          </a:p>
        </p:txBody>
      </p:sp>
    </p:spTree>
    <p:extLst>
      <p:ext uri="{BB962C8B-B14F-4D97-AF65-F5344CB8AC3E}">
        <p14:creationId xmlns:p14="http://schemas.microsoft.com/office/powerpoint/2010/main" val="19975701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3" name="Espace réservé du pied de page 2"/>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4" name="Espace réservé du numéro de diapositive 3"/>
          <p:cNvSpPr>
            <a:spLocks noGrp="1"/>
          </p:cNvSpPr>
          <p:nvPr>
            <p:ph type="sldNum" sz="quarter" idx="12"/>
          </p:nvPr>
        </p:nvSpPr>
        <p:spPr/>
        <p:txBody>
          <a:bodyPr/>
          <a:lstStyle>
            <a:lvl1pPr fontAlgn="base">
              <a:spcBef>
                <a:spcPct val="0"/>
              </a:spcBef>
              <a:spcAft>
                <a:spcPct val="0"/>
              </a:spcAft>
              <a:defRPr/>
            </a:lvl1pPr>
          </a:lstStyle>
          <a:p>
            <a:pPr>
              <a:defRPr/>
            </a:pPr>
            <a:fld id="{926919D0-7BE6-4346-AD27-67AFC79FF304}" type="slidenum">
              <a:rPr lang="fr-FR"/>
              <a:pPr>
                <a:defRPr/>
              </a:pPr>
              <a:t>‹N°›</a:t>
            </a:fld>
            <a:endParaRPr lang="fr-FR"/>
          </a:p>
        </p:txBody>
      </p:sp>
    </p:spTree>
    <p:extLst>
      <p:ext uri="{BB962C8B-B14F-4D97-AF65-F5344CB8AC3E}">
        <p14:creationId xmlns:p14="http://schemas.microsoft.com/office/powerpoint/2010/main" val="3997594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27"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27" y="143513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6" name="Espace réservé du pied de page 5"/>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7" name="Espace réservé du numéro de diapositive 6"/>
          <p:cNvSpPr>
            <a:spLocks noGrp="1"/>
          </p:cNvSpPr>
          <p:nvPr>
            <p:ph type="sldNum" sz="quarter" idx="12"/>
          </p:nvPr>
        </p:nvSpPr>
        <p:spPr/>
        <p:txBody>
          <a:bodyPr/>
          <a:lstStyle>
            <a:lvl1pPr fontAlgn="base">
              <a:spcBef>
                <a:spcPct val="0"/>
              </a:spcBef>
              <a:spcAft>
                <a:spcPct val="0"/>
              </a:spcAft>
              <a:defRPr/>
            </a:lvl1pPr>
          </a:lstStyle>
          <a:p>
            <a:pPr>
              <a:defRPr/>
            </a:pPr>
            <a:fld id="{3B52482E-0104-41D4-BE3C-A7E8C6DC280D}" type="slidenum">
              <a:rPr lang="fr-FR"/>
              <a:pPr>
                <a:defRPr/>
              </a:pPr>
              <a:t>‹N°›</a:t>
            </a:fld>
            <a:endParaRPr lang="fr-FR"/>
          </a:p>
        </p:txBody>
      </p:sp>
    </p:spTree>
    <p:extLst>
      <p:ext uri="{BB962C8B-B14F-4D97-AF65-F5344CB8AC3E}">
        <p14:creationId xmlns:p14="http://schemas.microsoft.com/office/powerpoint/2010/main" val="377702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twitter : @philjeanpierre</a:t>
            </a:r>
          </a:p>
        </p:txBody>
      </p:sp>
      <p:sp>
        <p:nvSpPr>
          <p:cNvPr id="6" name="Espace réservé du numéro de diapositive 5"/>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983831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3"/>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6" name="Espace réservé du pied de page 5"/>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7" name="Espace réservé du numéro de diapositive 6"/>
          <p:cNvSpPr>
            <a:spLocks noGrp="1"/>
          </p:cNvSpPr>
          <p:nvPr>
            <p:ph type="sldNum" sz="quarter" idx="12"/>
          </p:nvPr>
        </p:nvSpPr>
        <p:spPr/>
        <p:txBody>
          <a:bodyPr/>
          <a:lstStyle>
            <a:lvl1pPr fontAlgn="base">
              <a:spcBef>
                <a:spcPct val="0"/>
              </a:spcBef>
              <a:spcAft>
                <a:spcPct val="0"/>
              </a:spcAft>
              <a:defRPr/>
            </a:lvl1pPr>
          </a:lstStyle>
          <a:p>
            <a:pPr>
              <a:defRPr/>
            </a:pPr>
            <a:fld id="{1AC57DE7-D4C4-4198-9B64-C36AB665A2B9}" type="slidenum">
              <a:rPr lang="fr-FR"/>
              <a:pPr>
                <a:defRPr/>
              </a:pPr>
              <a:t>‹N°›</a:t>
            </a:fld>
            <a:endParaRPr lang="fr-FR"/>
          </a:p>
        </p:txBody>
      </p:sp>
    </p:spTree>
    <p:extLst>
      <p:ext uri="{BB962C8B-B14F-4D97-AF65-F5344CB8AC3E}">
        <p14:creationId xmlns:p14="http://schemas.microsoft.com/office/powerpoint/2010/main" val="2228565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5" name="Espace réservé du pied de page 4"/>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6" name="Espace réservé du numéro de diapositive 5"/>
          <p:cNvSpPr>
            <a:spLocks noGrp="1"/>
          </p:cNvSpPr>
          <p:nvPr>
            <p:ph type="sldNum" sz="quarter" idx="12"/>
          </p:nvPr>
        </p:nvSpPr>
        <p:spPr/>
        <p:txBody>
          <a:bodyPr/>
          <a:lstStyle>
            <a:lvl1pPr fontAlgn="base">
              <a:spcBef>
                <a:spcPct val="0"/>
              </a:spcBef>
              <a:spcAft>
                <a:spcPct val="0"/>
              </a:spcAft>
              <a:defRPr/>
            </a:lvl1pPr>
          </a:lstStyle>
          <a:p>
            <a:pPr>
              <a:defRPr/>
            </a:pPr>
            <a:fld id="{83AC1738-23BE-48CC-AFCF-59A2CBAFED87}" type="slidenum">
              <a:rPr lang="fr-FR"/>
              <a:pPr>
                <a:defRPr/>
              </a:pPr>
              <a:t>‹N°›</a:t>
            </a:fld>
            <a:endParaRPr lang="fr-FR"/>
          </a:p>
        </p:txBody>
      </p:sp>
    </p:spTree>
    <p:extLst>
      <p:ext uri="{BB962C8B-B14F-4D97-AF65-F5344CB8AC3E}">
        <p14:creationId xmlns:p14="http://schemas.microsoft.com/office/powerpoint/2010/main" val="180856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27" y="274639"/>
            <a:ext cx="6019800" cy="58515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fontAlgn="base">
              <a:spcBef>
                <a:spcPct val="0"/>
              </a:spcBef>
              <a:spcAft>
                <a:spcPct val="0"/>
              </a:spcAft>
              <a:defRPr/>
            </a:lvl1pPr>
          </a:lstStyle>
          <a:p>
            <a:pPr>
              <a:defRPr/>
            </a:pPr>
            <a:endParaRPr lang="fr-FR"/>
          </a:p>
        </p:txBody>
      </p:sp>
      <p:sp>
        <p:nvSpPr>
          <p:cNvPr id="5" name="Espace réservé du pied de page 4"/>
          <p:cNvSpPr>
            <a:spLocks noGrp="1"/>
          </p:cNvSpPr>
          <p:nvPr>
            <p:ph type="ftr" sz="quarter" idx="11"/>
          </p:nvPr>
        </p:nvSpPr>
        <p:spPr>
          <a:xfrm>
            <a:off x="3123658" y="6356692"/>
            <a:ext cx="2896685" cy="365327"/>
          </a:xfrm>
          <a:prstGeom prst="rect">
            <a:avLst/>
          </a:prstGeom>
        </p:spPr>
        <p:txBody>
          <a:bodyPr/>
          <a:lstStyle>
            <a:lvl1pPr fontAlgn="auto">
              <a:spcBef>
                <a:spcPts val="0"/>
              </a:spcBef>
              <a:spcAft>
                <a:spcPts val="0"/>
              </a:spcAft>
              <a:defRPr sz="1800">
                <a:solidFill>
                  <a:prstClr val="black"/>
                </a:solidFill>
                <a:latin typeface="Calibri"/>
              </a:defRPr>
            </a:lvl1pPr>
          </a:lstStyle>
          <a:p>
            <a:pPr>
              <a:defRPr/>
            </a:pPr>
            <a:r>
              <a:rPr lang="fr-FR"/>
              <a:t>twitter : @philjeanpierre</a:t>
            </a:r>
          </a:p>
        </p:txBody>
      </p:sp>
      <p:sp>
        <p:nvSpPr>
          <p:cNvPr id="6" name="Espace réservé du numéro de diapositive 5"/>
          <p:cNvSpPr>
            <a:spLocks noGrp="1"/>
          </p:cNvSpPr>
          <p:nvPr>
            <p:ph type="sldNum" sz="quarter" idx="12"/>
          </p:nvPr>
        </p:nvSpPr>
        <p:spPr/>
        <p:txBody>
          <a:bodyPr/>
          <a:lstStyle>
            <a:lvl1pPr fontAlgn="base">
              <a:spcBef>
                <a:spcPct val="0"/>
              </a:spcBef>
              <a:spcAft>
                <a:spcPct val="0"/>
              </a:spcAft>
              <a:defRPr/>
            </a:lvl1pPr>
          </a:lstStyle>
          <a:p>
            <a:pPr>
              <a:defRPr/>
            </a:pPr>
            <a:fld id="{AF3E2C85-9CCB-43F0-A45C-F88DB2683D9A}" type="slidenum">
              <a:rPr lang="fr-FR"/>
              <a:pPr>
                <a:defRPr/>
              </a:pPr>
              <a:t>‹N°›</a:t>
            </a:fld>
            <a:endParaRPr lang="fr-FR"/>
          </a:p>
        </p:txBody>
      </p:sp>
    </p:spTree>
    <p:extLst>
      <p:ext uri="{BB962C8B-B14F-4D97-AF65-F5344CB8AC3E}">
        <p14:creationId xmlns:p14="http://schemas.microsoft.com/office/powerpoint/2010/main" val="2559778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3"/>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twitter : @philjeanpierre</a:t>
            </a:r>
          </a:p>
        </p:txBody>
      </p:sp>
      <p:sp>
        <p:nvSpPr>
          <p:cNvPr id="6" name="Espace réservé du numéro de diapositive 5"/>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93096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21"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twitter : @philjeanpierre</a:t>
            </a:r>
          </a:p>
        </p:txBody>
      </p:sp>
      <p:sp>
        <p:nvSpPr>
          <p:cNvPr id="7" name="Espace réservé du numéro de diapositive 6"/>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137829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5"/>
            <a:ext cx="4040188"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46" y="1535115"/>
            <a:ext cx="4041775" cy="63976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46" y="217487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r>
              <a:rPr lang="fr-FR"/>
              <a:t>twitter : @philjeanpierre</a:t>
            </a:r>
          </a:p>
        </p:txBody>
      </p:sp>
      <p:sp>
        <p:nvSpPr>
          <p:cNvPr id="9" name="Espace réservé du numéro de diapositive 8"/>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309975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a:t>twitter : @philjeanpierre</a:t>
            </a:r>
          </a:p>
        </p:txBody>
      </p:sp>
      <p:sp>
        <p:nvSpPr>
          <p:cNvPr id="5" name="Espace réservé du numéro de diapositive 4"/>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67699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a:t>twitter : @philjeanpierre</a:t>
            </a:r>
          </a:p>
        </p:txBody>
      </p:sp>
      <p:sp>
        <p:nvSpPr>
          <p:cNvPr id="4" name="Espace réservé du numéro de diapositive 3"/>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427393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21"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21" y="143512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twitter : @philjeanpierre</a:t>
            </a:r>
          </a:p>
        </p:txBody>
      </p:sp>
      <p:sp>
        <p:nvSpPr>
          <p:cNvPr id="7" name="Espace réservé du numéro de diapositive 6"/>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30710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3"/>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twitter : @philjeanpierre</a:t>
            </a:r>
          </a:p>
        </p:txBody>
      </p:sp>
      <p:sp>
        <p:nvSpPr>
          <p:cNvPr id="7" name="Espace réservé du numéro de diapositive 6"/>
          <p:cNvSpPr>
            <a:spLocks noGrp="1"/>
          </p:cNvSpPr>
          <p:nvPr>
            <p:ph type="sldNum" sz="quarter" idx="12"/>
          </p:nvPr>
        </p:nvSpPr>
        <p:spPr/>
        <p:txBody>
          <a:bodyPr/>
          <a:lstStyle/>
          <a:p>
            <a:fld id="{E86CBD9C-363F-474E-B843-82516A8B4DAC}" type="slidenum">
              <a:rPr lang="fr-FR" smtClean="0"/>
              <a:t>‹N°›</a:t>
            </a:fld>
            <a:endParaRPr lang="fr-FR"/>
          </a:p>
        </p:txBody>
      </p:sp>
    </p:spTree>
    <p:extLst>
      <p:ext uri="{BB962C8B-B14F-4D97-AF65-F5344CB8AC3E}">
        <p14:creationId xmlns:p14="http://schemas.microsoft.com/office/powerpoint/2010/main" val="72066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21"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21"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2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twitter : @philjeanpierre</a:t>
            </a:r>
          </a:p>
        </p:txBody>
      </p:sp>
      <p:sp>
        <p:nvSpPr>
          <p:cNvPr id="6" name="Espace réservé du numéro de diapositive 5"/>
          <p:cNvSpPr>
            <a:spLocks noGrp="1"/>
          </p:cNvSpPr>
          <p:nvPr>
            <p:ph type="sldNum" sz="quarter" idx="4"/>
          </p:nvPr>
        </p:nvSpPr>
        <p:spPr>
          <a:xfrm>
            <a:off x="655322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CBD9C-363F-474E-B843-82516A8B4DAC}" type="slidenum">
              <a:rPr lang="fr-FR" smtClean="0"/>
              <a:t>‹N°›</a:t>
            </a:fld>
            <a:endParaRPr lang="fr-FR"/>
          </a:p>
        </p:txBody>
      </p:sp>
    </p:spTree>
    <p:extLst>
      <p:ext uri="{BB962C8B-B14F-4D97-AF65-F5344CB8AC3E}">
        <p14:creationId xmlns:p14="http://schemas.microsoft.com/office/powerpoint/2010/main" val="26400117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218" name="Espace réservé du titre 1"/>
          <p:cNvSpPr>
            <a:spLocks noGrp="1"/>
          </p:cNvSpPr>
          <p:nvPr>
            <p:ph type="title"/>
          </p:nvPr>
        </p:nvSpPr>
        <p:spPr bwMode="auto">
          <a:xfrm>
            <a:off x="457121" y="273996"/>
            <a:ext cx="8229759" cy="11426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9219" name="Espace réservé du texte 2"/>
          <p:cNvSpPr>
            <a:spLocks noGrp="1"/>
          </p:cNvSpPr>
          <p:nvPr>
            <p:ph type="body" idx="1"/>
          </p:nvPr>
        </p:nvSpPr>
        <p:spPr bwMode="auto">
          <a:xfrm>
            <a:off x="457121" y="1599354"/>
            <a:ext cx="8229759" cy="4525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120" y="6356692"/>
            <a:ext cx="2133230" cy="365327"/>
          </a:xfrm>
          <a:prstGeom prst="rect">
            <a:avLst/>
          </a:prstGeom>
        </p:spPr>
        <p:txBody>
          <a:bodyPr vert="horz" lIns="91440" tIns="45720" rIns="91440" bIns="45720" rtlCol="0" anchor="ctr"/>
          <a:lstStyle>
            <a:lvl1pPr algn="l" fontAlgn="auto">
              <a:spcBef>
                <a:spcPts val="0"/>
              </a:spcBef>
              <a:spcAft>
                <a:spcPts val="0"/>
              </a:spcAft>
              <a:defRPr sz="1100">
                <a:solidFill>
                  <a:prstClr val="white">
                    <a:lumMod val="50000"/>
                  </a:prstClr>
                </a:solidFill>
                <a:latin typeface="Antique Olive" pitchFamily="34" charset="0"/>
              </a:defRPr>
            </a:lvl1pPr>
          </a:lstStyle>
          <a:p>
            <a:pPr>
              <a:defRPr/>
            </a:pPr>
            <a:endParaRPr lang="fr-FR"/>
          </a:p>
        </p:txBody>
      </p:sp>
      <p:sp>
        <p:nvSpPr>
          <p:cNvPr id="6" name="Espace réservé du numéro de diapositive 5"/>
          <p:cNvSpPr>
            <a:spLocks noGrp="1"/>
          </p:cNvSpPr>
          <p:nvPr>
            <p:ph type="sldNum" sz="quarter" idx="4"/>
          </p:nvPr>
        </p:nvSpPr>
        <p:spPr>
          <a:xfrm>
            <a:off x="6553650" y="6356692"/>
            <a:ext cx="2133230" cy="365327"/>
          </a:xfrm>
          <a:prstGeom prst="rect">
            <a:avLst/>
          </a:prstGeom>
        </p:spPr>
        <p:txBody>
          <a:bodyPr vert="horz" lIns="91440" tIns="45720" rIns="91440" bIns="45720" rtlCol="0" anchor="ctr"/>
          <a:lstStyle>
            <a:lvl1pPr algn="r" fontAlgn="auto">
              <a:spcBef>
                <a:spcPts val="0"/>
              </a:spcBef>
              <a:spcAft>
                <a:spcPts val="0"/>
              </a:spcAft>
              <a:defRPr sz="1100">
                <a:solidFill>
                  <a:prstClr val="white">
                    <a:lumMod val="50000"/>
                  </a:prstClr>
                </a:solidFill>
                <a:latin typeface="Antique Olive" pitchFamily="34" charset="0"/>
              </a:defRPr>
            </a:lvl1pPr>
          </a:lstStyle>
          <a:p>
            <a:pPr>
              <a:defRPr/>
            </a:pPr>
            <a:fld id="{73D71D5E-DBDF-4C43-8F6D-319725E34ED2}" type="slidenum">
              <a:rPr lang="fr-FR"/>
              <a:pPr>
                <a:defRPr/>
              </a:pPr>
              <a:t>‹N°›</a:t>
            </a:fld>
            <a:endParaRPr lang="fr-FR"/>
          </a:p>
        </p:txBody>
      </p:sp>
    </p:spTree>
    <p:extLst>
      <p:ext uri="{BB962C8B-B14F-4D97-AF65-F5344CB8AC3E}">
        <p14:creationId xmlns:p14="http://schemas.microsoft.com/office/powerpoint/2010/main" val="4156631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0" fontAlgn="base" hangingPunct="0">
        <a:spcBef>
          <a:spcPct val="0"/>
        </a:spcBef>
        <a:spcAft>
          <a:spcPct val="0"/>
        </a:spcAft>
        <a:defRPr sz="3600" kern="1200">
          <a:solidFill>
            <a:schemeClr val="tx1"/>
          </a:solidFill>
          <a:latin typeface="Rockwell" pitchFamily="18" charset="0"/>
          <a:ea typeface="+mj-ea"/>
          <a:cs typeface="+mj-cs"/>
        </a:defRPr>
      </a:lvl1pPr>
      <a:lvl2pPr algn="ctr" rtl="0" eaLnBrk="0" fontAlgn="base" hangingPunct="0">
        <a:spcBef>
          <a:spcPct val="0"/>
        </a:spcBef>
        <a:spcAft>
          <a:spcPct val="0"/>
        </a:spcAft>
        <a:defRPr sz="3600">
          <a:solidFill>
            <a:schemeClr val="tx1"/>
          </a:solidFill>
          <a:latin typeface="Rockwell" pitchFamily="18" charset="0"/>
        </a:defRPr>
      </a:lvl2pPr>
      <a:lvl3pPr algn="ctr" rtl="0" eaLnBrk="0" fontAlgn="base" hangingPunct="0">
        <a:spcBef>
          <a:spcPct val="0"/>
        </a:spcBef>
        <a:spcAft>
          <a:spcPct val="0"/>
        </a:spcAft>
        <a:defRPr sz="3600">
          <a:solidFill>
            <a:schemeClr val="tx1"/>
          </a:solidFill>
          <a:latin typeface="Rockwell" pitchFamily="18" charset="0"/>
        </a:defRPr>
      </a:lvl3pPr>
      <a:lvl4pPr algn="ctr" rtl="0" eaLnBrk="0" fontAlgn="base" hangingPunct="0">
        <a:spcBef>
          <a:spcPct val="0"/>
        </a:spcBef>
        <a:spcAft>
          <a:spcPct val="0"/>
        </a:spcAft>
        <a:defRPr sz="3600">
          <a:solidFill>
            <a:schemeClr val="tx1"/>
          </a:solidFill>
          <a:latin typeface="Rockwell" pitchFamily="18" charset="0"/>
        </a:defRPr>
      </a:lvl4pPr>
      <a:lvl5pPr algn="ctr" rtl="0" eaLnBrk="0" fontAlgn="base" hangingPunct="0">
        <a:spcBef>
          <a:spcPct val="0"/>
        </a:spcBef>
        <a:spcAft>
          <a:spcPct val="0"/>
        </a:spcAft>
        <a:defRPr sz="3600">
          <a:solidFill>
            <a:schemeClr val="tx1"/>
          </a:solidFill>
          <a:latin typeface="Rockwell" pitchFamily="18" charset="0"/>
        </a:defRPr>
      </a:lvl5pPr>
      <a:lvl6pPr marL="457200" algn="ctr" rtl="0" fontAlgn="base">
        <a:spcBef>
          <a:spcPct val="0"/>
        </a:spcBef>
        <a:spcAft>
          <a:spcPct val="0"/>
        </a:spcAft>
        <a:defRPr sz="3600">
          <a:solidFill>
            <a:schemeClr val="tx1"/>
          </a:solidFill>
          <a:latin typeface="Rockwell" pitchFamily="18" charset="0"/>
        </a:defRPr>
      </a:lvl6pPr>
      <a:lvl7pPr marL="914400" algn="ctr" rtl="0" fontAlgn="base">
        <a:spcBef>
          <a:spcPct val="0"/>
        </a:spcBef>
        <a:spcAft>
          <a:spcPct val="0"/>
        </a:spcAft>
        <a:defRPr sz="3600">
          <a:solidFill>
            <a:schemeClr val="tx1"/>
          </a:solidFill>
          <a:latin typeface="Rockwell" pitchFamily="18" charset="0"/>
        </a:defRPr>
      </a:lvl7pPr>
      <a:lvl8pPr marL="1371600" algn="ctr" rtl="0" fontAlgn="base">
        <a:spcBef>
          <a:spcPct val="0"/>
        </a:spcBef>
        <a:spcAft>
          <a:spcPct val="0"/>
        </a:spcAft>
        <a:defRPr sz="3600">
          <a:solidFill>
            <a:schemeClr val="tx1"/>
          </a:solidFill>
          <a:latin typeface="Rockwell" pitchFamily="18" charset="0"/>
        </a:defRPr>
      </a:lvl8pPr>
      <a:lvl9pPr marL="1828800" algn="ctr" rtl="0" fontAlgn="base">
        <a:spcBef>
          <a:spcPct val="0"/>
        </a:spcBef>
        <a:spcAft>
          <a:spcPct val="0"/>
        </a:spcAft>
        <a:defRPr sz="3600">
          <a:solidFill>
            <a:schemeClr val="tx1"/>
          </a:solidFill>
          <a:latin typeface="Rockwell" pitchFamily="18" charset="0"/>
        </a:defRPr>
      </a:lvl9pPr>
    </p:titleStyle>
    <p:bodyStyle>
      <a:lvl1pPr marL="342900" indent="-342900" algn="l" rtl="0" eaLnBrk="0" fontAlgn="base" hangingPunct="0">
        <a:spcBef>
          <a:spcPct val="20000"/>
        </a:spcBef>
        <a:spcAft>
          <a:spcPct val="0"/>
        </a:spcAft>
        <a:buFont typeface="Arial" pitchFamily="34" charset="0"/>
        <a:buChar char="•"/>
        <a:defRPr sz="2200" kern="1200">
          <a:solidFill>
            <a:schemeClr val="tx1"/>
          </a:solidFill>
          <a:latin typeface="Antique Olive"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200" kern="1200">
          <a:solidFill>
            <a:schemeClr val="tx1"/>
          </a:solidFill>
          <a:latin typeface="Antique Olive"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200" kern="1200">
          <a:solidFill>
            <a:schemeClr val="tx1"/>
          </a:solidFill>
          <a:latin typeface="Antique Olive"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2200" kern="1200">
          <a:solidFill>
            <a:schemeClr val="tx1"/>
          </a:solidFill>
          <a:latin typeface="Antique Olive"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2200" kern="1200">
          <a:solidFill>
            <a:schemeClr val="tx1"/>
          </a:solidFill>
          <a:latin typeface="Antique Oliv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844824"/>
            <a:ext cx="7704856" cy="3527119"/>
          </a:xfrm>
          <a:prstGeom prst="rect">
            <a:avLst/>
          </a:prstGeom>
        </p:spPr>
        <p:txBody>
          <a:bodyPr wrap="square">
            <a:spAutoFit/>
          </a:bodyPr>
          <a:lstStyle/>
          <a:p>
            <a:pPr algn="ctr">
              <a:lnSpc>
                <a:spcPct val="90000"/>
              </a:lnSpc>
            </a:pPr>
            <a:endParaRPr lang="fr-FR" sz="2800" dirty="0"/>
          </a:p>
          <a:p>
            <a:pPr algn="ctr">
              <a:lnSpc>
                <a:spcPct val="90000"/>
              </a:lnSpc>
            </a:pPr>
            <a:r>
              <a:rPr lang="fr-FR" sz="2800" b="1" dirty="0">
                <a:solidFill>
                  <a:srgbClr val="0070C0"/>
                </a:solidFill>
              </a:rPr>
              <a:t>La résilience territoriale : définitions, caractéristiques, cadre de mise en œuvre</a:t>
            </a:r>
            <a:endParaRPr lang="fr-FR" sz="2800" dirty="0">
              <a:solidFill>
                <a:srgbClr val="0070C0"/>
              </a:solidFill>
            </a:endParaRPr>
          </a:p>
          <a:p>
            <a:pPr algn="ctr">
              <a:lnSpc>
                <a:spcPct val="90000"/>
              </a:lnSpc>
            </a:pPr>
            <a:endParaRPr lang="fr-FR" sz="2800" dirty="0">
              <a:solidFill>
                <a:srgbClr val="0070C0"/>
              </a:solidFill>
            </a:endParaRPr>
          </a:p>
          <a:p>
            <a:pPr algn="ctr">
              <a:lnSpc>
                <a:spcPct val="90000"/>
              </a:lnSpc>
            </a:pPr>
            <a:endParaRPr lang="fr-FR" sz="2800" dirty="0">
              <a:solidFill>
                <a:schemeClr val="accent3"/>
              </a:solidFill>
            </a:endParaRPr>
          </a:p>
          <a:p>
            <a:pPr algn="ctr">
              <a:lnSpc>
                <a:spcPct val="90000"/>
              </a:lnSpc>
            </a:pPr>
            <a:r>
              <a:rPr lang="fr-FR" dirty="0"/>
              <a:t>Philippe JEAN-PIERRE</a:t>
            </a:r>
          </a:p>
          <a:p>
            <a:pPr algn="ctr">
              <a:lnSpc>
                <a:spcPct val="90000"/>
              </a:lnSpc>
            </a:pPr>
            <a:r>
              <a:rPr lang="fr-FR" dirty="0"/>
              <a:t>IAE de La Réunion</a:t>
            </a:r>
            <a:br>
              <a:rPr lang="fr-FR" dirty="0"/>
            </a:br>
            <a:br>
              <a:rPr lang="fr-FR" dirty="0"/>
            </a:br>
            <a:br>
              <a:rPr lang="fr-FR" dirty="0">
                <a:solidFill>
                  <a:srgbClr val="1F497D"/>
                </a:solidFill>
              </a:rPr>
            </a:br>
            <a:r>
              <a:rPr lang="fr-FR" dirty="0" err="1">
                <a:solidFill>
                  <a:srgbClr val="1F497D"/>
                </a:solidFill>
              </a:rPr>
              <a:t>pjp@philippejeanpierre.fr</a:t>
            </a:r>
            <a:br>
              <a:rPr lang="fr-FR" dirty="0">
                <a:solidFill>
                  <a:srgbClr val="1F497D"/>
                </a:solidFill>
              </a:rPr>
            </a:br>
            <a:endParaRPr lang="fr-FR" dirty="0"/>
          </a:p>
        </p:txBody>
      </p:sp>
    </p:spTree>
    <p:extLst>
      <p:ext uri="{BB962C8B-B14F-4D97-AF65-F5344CB8AC3E}">
        <p14:creationId xmlns:p14="http://schemas.microsoft.com/office/powerpoint/2010/main" val="91660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20" y="0"/>
            <a:ext cx="8229759" cy="1142661"/>
          </a:xfrm>
        </p:spPr>
        <p:txBody>
          <a:bodyPr/>
          <a:lstStyle/>
          <a:p>
            <a:r>
              <a:rPr lang="fr-FR" dirty="0">
                <a:solidFill>
                  <a:srgbClr val="8064A2"/>
                </a:solidFill>
              </a:rPr>
              <a:t>Enjeux</a:t>
            </a:r>
          </a:p>
        </p:txBody>
      </p:sp>
      <p:sp>
        <p:nvSpPr>
          <p:cNvPr id="3" name="Espace réservé du contenu 2"/>
          <p:cNvSpPr>
            <a:spLocks noGrp="1"/>
          </p:cNvSpPr>
          <p:nvPr>
            <p:ph idx="1"/>
          </p:nvPr>
        </p:nvSpPr>
        <p:spPr>
          <a:xfrm>
            <a:off x="457279" y="908720"/>
            <a:ext cx="8229600" cy="4783262"/>
          </a:xfrm>
        </p:spPr>
        <p:txBody>
          <a:bodyPr/>
          <a:lstStyle/>
          <a:p>
            <a:pPr algn="just"/>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Les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crises</a:t>
            </a:r>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 ne sont pas neutres pour les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territoires. </a:t>
            </a:r>
          </a:p>
          <a:p>
            <a:pPr algn="just"/>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Ceux-ci sont durement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éprouvés à tous les niveaux </a:t>
            </a:r>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 leur population, leur économie, leur gouvernance,… Dans le cas de l’actuelle crise sanitaire, si certains secteurs ont tiré leur épingle du jeu, comme la grande distribution, d’autres, en revanche, comme le tourisme, ont subi de plein fouet l’arrêt brutal des activités. </a:t>
            </a:r>
          </a:p>
          <a:p>
            <a:pPr algn="just"/>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La dimension hautement vulnérable des territoires hébergeant ces secteurs mis en sommeil est apparue au grand jour et pose la question de leur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résilience. </a:t>
            </a:r>
          </a:p>
          <a:p>
            <a:pPr algn="just"/>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Cette dernière, vue de prime abord, comme la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capacité de l’économie concernée à recouvrer un fonctionnement proche de l’avant</a:t>
            </a:r>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 crise, est devenue au fil des mois un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facteur clef de succès </a:t>
            </a:r>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de la performance territoriale. </a:t>
            </a:r>
          </a:p>
          <a:p>
            <a:pPr algn="just"/>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S’interroger sur les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fondamentaux de sa résilience </a:t>
            </a:r>
            <a:r>
              <a:rPr lang="fr-FR" sz="1800" dirty="0">
                <a:solidFill>
                  <a:srgbClr val="0070C0"/>
                </a:solidFill>
                <a:latin typeface="Tahoma" panose="020B0604030504040204" pitchFamily="34" charset="0"/>
                <a:ea typeface="Tahoma" panose="020B0604030504040204" pitchFamily="34" charset="0"/>
                <a:cs typeface="Tahoma" panose="020B0604030504040204" pitchFamily="34" charset="0"/>
              </a:rPr>
              <a:t>et sur la consolidation de celle-ci devient, pour un territoire, une problématique cruciale pour la réussite de son développement dans un </a:t>
            </a:r>
            <a:r>
              <a:rPr lang="fr-FR" sz="1800" b="1" dirty="0">
                <a:solidFill>
                  <a:srgbClr val="0070C0"/>
                </a:solidFill>
                <a:latin typeface="Tahoma" panose="020B0604030504040204" pitchFamily="34" charset="0"/>
                <a:ea typeface="Tahoma" panose="020B0604030504040204" pitchFamily="34" charset="0"/>
                <a:cs typeface="Tahoma" panose="020B0604030504040204" pitchFamily="34" charset="0"/>
              </a:rPr>
              <a:t>contexte de transformations accélérées. </a:t>
            </a:r>
          </a:p>
          <a:p>
            <a:pPr algn="just"/>
            <a:endParaRPr lang="fr-FR" sz="1200" dirty="0">
              <a:solidFill>
                <a:srgbClr val="0070C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81791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00809"/>
            <a:ext cx="8424936" cy="3785652"/>
          </a:xfrm>
          <a:prstGeom prst="rect">
            <a:avLst/>
          </a:prstGeom>
        </p:spPr>
        <p:txBody>
          <a:bodyPr wrap="square">
            <a:spAutoFit/>
          </a:bodyPr>
          <a:lstStyle/>
          <a:p>
            <a:pPr algn="just">
              <a:spcBef>
                <a:spcPct val="50000"/>
              </a:spcBef>
              <a:defRPr/>
            </a:pPr>
            <a:r>
              <a:rPr kumimoji="1" lang="fr-FR" sz="2000" dirty="0">
                <a:solidFill>
                  <a:schemeClr val="tx2"/>
                </a:solidFill>
                <a:effectLst>
                  <a:outerShdw blurRad="38100" dist="38100" dir="2700000" algn="tl">
                    <a:srgbClr val="DDDDDD"/>
                  </a:outerShdw>
                </a:effectLst>
                <a:latin typeface="Arial" charset="0"/>
              </a:rPr>
              <a:t>La vulnérabilité est l'exposition et la difficulté des individus, des familles, des communautés et des pays </a:t>
            </a:r>
            <a:r>
              <a:rPr kumimoji="1" lang="fr-FR" sz="2000" b="1" dirty="0">
                <a:solidFill>
                  <a:schemeClr val="tx2"/>
                </a:solidFill>
                <a:effectLst>
                  <a:outerShdw blurRad="38100" dist="38100" dir="2700000" algn="tl">
                    <a:srgbClr val="DDDDDD"/>
                  </a:outerShdw>
                </a:effectLst>
                <a:latin typeface="Arial" charset="0"/>
              </a:rPr>
              <a:t>à faire face</a:t>
            </a:r>
            <a:r>
              <a:rPr kumimoji="1" lang="fr-FR" sz="2000" dirty="0">
                <a:solidFill>
                  <a:schemeClr val="tx2"/>
                </a:solidFill>
                <a:effectLst>
                  <a:outerShdw blurRad="38100" dist="38100" dir="2700000" algn="tl">
                    <a:srgbClr val="DDDDDD"/>
                  </a:outerShdw>
                </a:effectLst>
                <a:latin typeface="Arial" charset="0"/>
              </a:rPr>
              <a:t> aux chocs, aux risques et autres imprévus. </a:t>
            </a:r>
          </a:p>
          <a:p>
            <a:pPr algn="just">
              <a:spcBef>
                <a:spcPct val="50000"/>
              </a:spcBef>
              <a:defRPr/>
            </a:pPr>
            <a:r>
              <a:rPr kumimoji="1" lang="fr-RE" sz="2000" dirty="0">
                <a:solidFill>
                  <a:srgbClr val="1F497D"/>
                </a:solidFill>
                <a:effectLst>
                  <a:outerShdw blurRad="38100" dist="38100" dir="2700000" algn="tl">
                    <a:srgbClr val="DDDDDD"/>
                  </a:outerShdw>
                </a:effectLst>
                <a:latin typeface="Arial"/>
                <a:cs typeface="Arial"/>
              </a:rPr>
              <a:t>Vulnérabilité = f(</a:t>
            </a:r>
            <a:r>
              <a:rPr kumimoji="1" lang="fr-RE" sz="2000" b="1" dirty="0">
                <a:solidFill>
                  <a:srgbClr val="1F497D"/>
                </a:solidFill>
                <a:effectLst>
                  <a:outerShdw blurRad="38100" dist="38100" dir="2700000" algn="tl">
                    <a:srgbClr val="DDDDDD"/>
                  </a:outerShdw>
                </a:effectLst>
                <a:latin typeface="Arial"/>
                <a:cs typeface="Arial"/>
              </a:rPr>
              <a:t>exposition aux risques, capacité d’adaptation aux risques)</a:t>
            </a:r>
          </a:p>
          <a:p>
            <a:pPr algn="just">
              <a:spcBef>
                <a:spcPct val="50000"/>
              </a:spcBef>
              <a:defRPr/>
            </a:pPr>
            <a:r>
              <a:rPr lang="fr-FR" sz="2000" dirty="0">
                <a:solidFill>
                  <a:srgbClr val="1F497D"/>
                </a:solidFill>
                <a:latin typeface="Arial"/>
                <a:cs typeface="Arial"/>
              </a:rPr>
              <a:t>La </a:t>
            </a:r>
            <a:r>
              <a:rPr lang="fr-FR" sz="2000" b="1" dirty="0">
                <a:solidFill>
                  <a:srgbClr val="1F497D"/>
                </a:solidFill>
                <a:latin typeface="Arial"/>
                <a:cs typeface="Arial"/>
              </a:rPr>
              <a:t>capacité de réponse </a:t>
            </a:r>
            <a:r>
              <a:rPr lang="fr-FR" sz="2000" dirty="0">
                <a:solidFill>
                  <a:srgbClr val="1F497D"/>
                </a:solidFill>
                <a:latin typeface="Arial"/>
                <a:cs typeface="Arial"/>
              </a:rPr>
              <a:t>aux chocs s’avère ici cruciale</a:t>
            </a:r>
            <a:r>
              <a:rPr lang="mr-IN" sz="2000" dirty="0">
                <a:solidFill>
                  <a:srgbClr val="1F497D"/>
                </a:solidFill>
                <a:latin typeface="Arial"/>
                <a:cs typeface="Arial"/>
              </a:rPr>
              <a:t>…</a:t>
            </a:r>
            <a:r>
              <a:rPr lang="fr-RE" sz="2000" dirty="0">
                <a:solidFill>
                  <a:srgbClr val="1F497D"/>
                </a:solidFill>
                <a:latin typeface="Arial"/>
                <a:cs typeface="Arial"/>
              </a:rPr>
              <a:t> </a:t>
            </a:r>
            <a:r>
              <a:rPr lang="fr-FR" sz="2000" dirty="0">
                <a:solidFill>
                  <a:srgbClr val="1F497D"/>
                </a:solidFill>
                <a:latin typeface="Arial"/>
                <a:cs typeface="Arial"/>
              </a:rPr>
              <a:t>Elle appelle la notion de résilience posée comme l’habilité d’une destination à répondre à la vulnérabilité […] » (Smit et </a:t>
            </a:r>
            <a:r>
              <a:rPr lang="fr-FR" sz="2000" dirty="0" err="1">
                <a:solidFill>
                  <a:srgbClr val="1F497D"/>
                </a:solidFill>
                <a:latin typeface="Arial"/>
                <a:cs typeface="Arial"/>
              </a:rPr>
              <a:t>Wandel</a:t>
            </a:r>
            <a:r>
              <a:rPr lang="fr-FR" sz="2000" dirty="0">
                <a:solidFill>
                  <a:srgbClr val="1F497D"/>
                </a:solidFill>
                <a:latin typeface="Arial"/>
                <a:cs typeface="Arial"/>
              </a:rPr>
              <a:t>, 2006). </a:t>
            </a:r>
          </a:p>
          <a:p>
            <a:pPr algn="just">
              <a:spcBef>
                <a:spcPct val="50000"/>
              </a:spcBef>
              <a:defRPr/>
            </a:pPr>
            <a:r>
              <a:rPr kumimoji="1" lang="fr-RE" sz="2000" b="1" dirty="0">
                <a:solidFill>
                  <a:srgbClr val="1F497D"/>
                </a:solidFill>
                <a:effectLst>
                  <a:outerShdw blurRad="38100" dist="38100" dir="2700000" algn="tl">
                    <a:srgbClr val="DDDDDD"/>
                  </a:outerShdw>
                </a:effectLst>
                <a:latin typeface="Arial"/>
                <a:cs typeface="Arial"/>
              </a:rPr>
              <a:t>		vulnérabilité et résilience sont indissociables</a:t>
            </a:r>
            <a:endParaRPr kumimoji="1" lang="fr-FR" sz="2000" b="1" dirty="0">
              <a:solidFill>
                <a:srgbClr val="1F497D"/>
              </a:solidFill>
              <a:effectLst>
                <a:outerShdw blurRad="38100" dist="38100" dir="2700000" algn="tl">
                  <a:srgbClr val="DDDDDD"/>
                </a:outerShdw>
              </a:effectLst>
              <a:latin typeface="Arial"/>
              <a:cs typeface="Arial"/>
            </a:endParaRPr>
          </a:p>
          <a:p>
            <a:pPr algn="just">
              <a:spcBef>
                <a:spcPct val="50000"/>
              </a:spcBef>
              <a:defRPr/>
            </a:pPr>
            <a:endParaRPr kumimoji="1" lang="fr-FR" sz="2000" dirty="0">
              <a:solidFill>
                <a:schemeClr val="tx2"/>
              </a:solidFill>
              <a:effectLst>
                <a:outerShdw blurRad="38100" dist="38100" dir="2700000" algn="tl">
                  <a:srgbClr val="DDDDDD"/>
                </a:outerShdw>
              </a:effectLst>
              <a:latin typeface="Arial" charset="0"/>
            </a:endParaRPr>
          </a:p>
        </p:txBody>
      </p:sp>
      <p:sp>
        <p:nvSpPr>
          <p:cNvPr id="3" name="Espace réservé du pied de page 2"/>
          <p:cNvSpPr>
            <a:spLocks noGrp="1"/>
          </p:cNvSpPr>
          <p:nvPr>
            <p:ph type="ftr" sz="quarter" idx="4294967295"/>
          </p:nvPr>
        </p:nvSpPr>
        <p:spPr>
          <a:xfrm>
            <a:off x="3124200" y="6356350"/>
            <a:ext cx="2895600" cy="365125"/>
          </a:xfrm>
          <a:prstGeom prst="rect">
            <a:avLst/>
          </a:prstGeom>
        </p:spPr>
        <p:txBody>
          <a:bodyPr/>
          <a:lstStyle/>
          <a:p>
            <a:r>
              <a:rPr lang="fr-FR"/>
              <a:t>twitter : @philjeanpierre</a:t>
            </a:r>
          </a:p>
        </p:txBody>
      </p:sp>
      <p:sp>
        <p:nvSpPr>
          <p:cNvPr id="6" name="Titre 1"/>
          <p:cNvSpPr>
            <a:spLocks noGrp="1"/>
          </p:cNvSpPr>
          <p:nvPr>
            <p:ph type="title"/>
          </p:nvPr>
        </p:nvSpPr>
        <p:spPr>
          <a:xfrm>
            <a:off x="457200" y="274638"/>
            <a:ext cx="8229600" cy="1143000"/>
          </a:xfrm>
        </p:spPr>
        <p:txBody>
          <a:bodyPr>
            <a:normAutofit/>
          </a:bodyPr>
          <a:lstStyle/>
          <a:p>
            <a:r>
              <a:rPr lang="fr-RE" sz="2800" b="1" dirty="0">
                <a:solidFill>
                  <a:srgbClr val="8064A2"/>
                </a:solidFill>
              </a:rPr>
              <a:t>La notion de vulnérabilité</a:t>
            </a:r>
            <a:endParaRPr lang="fr-FR" sz="2800" b="1" dirty="0">
              <a:solidFill>
                <a:srgbClr val="8064A2"/>
              </a:solidFill>
            </a:endParaRPr>
          </a:p>
        </p:txBody>
      </p:sp>
    </p:spTree>
    <p:extLst>
      <p:ext uri="{BB962C8B-B14F-4D97-AF65-F5344CB8AC3E}">
        <p14:creationId xmlns:p14="http://schemas.microsoft.com/office/powerpoint/2010/main" val="360143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24744"/>
            <a:ext cx="8424936" cy="4939814"/>
          </a:xfrm>
          <a:prstGeom prst="rect">
            <a:avLst/>
          </a:prstGeom>
        </p:spPr>
        <p:txBody>
          <a:bodyPr wrap="square">
            <a:spAutoFit/>
          </a:bodyPr>
          <a:lstStyle/>
          <a:p>
            <a:pPr marL="171450" indent="-171450" algn="just">
              <a:buFont typeface="Wingdings" charset="2"/>
              <a:buChar char="Ø"/>
            </a:pPr>
            <a:endParaRPr lang="fr-FR" b="1" dirty="0">
              <a:solidFill>
                <a:schemeClr val="tx2"/>
              </a:solidFill>
              <a:latin typeface="Arial"/>
              <a:cs typeface="Arial"/>
            </a:endParaRPr>
          </a:p>
          <a:p>
            <a:pPr marL="171450" indent="-171450" algn="just">
              <a:buFont typeface="Wingdings" charset="2"/>
              <a:buChar char="Ø"/>
            </a:pPr>
            <a:r>
              <a:rPr lang="fr-FR" dirty="0">
                <a:solidFill>
                  <a:schemeClr val="tx2"/>
                </a:solidFill>
                <a:latin typeface="Arial"/>
                <a:cs typeface="Arial"/>
              </a:rPr>
              <a:t>Trois types de résiliences : </a:t>
            </a:r>
            <a:r>
              <a:rPr lang="fr-FR" b="1" dirty="0">
                <a:solidFill>
                  <a:schemeClr val="tx2"/>
                </a:solidFill>
                <a:latin typeface="Arial"/>
                <a:cs typeface="Arial"/>
              </a:rPr>
              <a:t>une résilience technique, écologique et évolutive </a:t>
            </a:r>
            <a:r>
              <a:rPr lang="fr-FR" dirty="0">
                <a:solidFill>
                  <a:schemeClr val="tx2"/>
                </a:solidFill>
                <a:latin typeface="Arial"/>
                <a:cs typeface="Arial"/>
              </a:rPr>
              <a:t>(</a:t>
            </a:r>
            <a:r>
              <a:rPr lang="fr-FR" dirty="0" err="1">
                <a:solidFill>
                  <a:schemeClr val="tx2"/>
                </a:solidFill>
                <a:latin typeface="Arial"/>
                <a:cs typeface="Arial"/>
              </a:rPr>
              <a:t>Davoudi</a:t>
            </a:r>
            <a:r>
              <a:rPr lang="fr-FR" dirty="0">
                <a:solidFill>
                  <a:schemeClr val="tx2"/>
                </a:solidFill>
                <a:latin typeface="Arial"/>
                <a:cs typeface="Arial"/>
              </a:rPr>
              <a:t>, Brooks et </a:t>
            </a:r>
            <a:r>
              <a:rPr lang="fr-FR" dirty="0" err="1">
                <a:solidFill>
                  <a:schemeClr val="tx2"/>
                </a:solidFill>
                <a:latin typeface="Arial"/>
                <a:cs typeface="Arial"/>
              </a:rPr>
              <a:t>Mehmood</a:t>
            </a:r>
            <a:r>
              <a:rPr lang="fr-FR" dirty="0">
                <a:solidFill>
                  <a:schemeClr val="tx2"/>
                </a:solidFill>
                <a:latin typeface="Arial"/>
                <a:cs typeface="Arial"/>
              </a:rPr>
              <a:t>, 2013 ; </a:t>
            </a:r>
            <a:r>
              <a:rPr lang="fr-FR" dirty="0" err="1">
                <a:solidFill>
                  <a:schemeClr val="tx2"/>
                </a:solidFill>
                <a:latin typeface="Arial"/>
                <a:cs typeface="Arial"/>
              </a:rPr>
              <a:t>Folke</a:t>
            </a:r>
            <a:r>
              <a:rPr lang="fr-FR" dirty="0">
                <a:solidFill>
                  <a:schemeClr val="tx2"/>
                </a:solidFill>
                <a:latin typeface="Arial"/>
                <a:cs typeface="Arial"/>
              </a:rPr>
              <a:t>, 2006 ; </a:t>
            </a:r>
            <a:r>
              <a:rPr lang="fr-FR" dirty="0" err="1">
                <a:solidFill>
                  <a:schemeClr val="tx2"/>
                </a:solidFill>
                <a:latin typeface="Arial"/>
                <a:cs typeface="Arial"/>
              </a:rPr>
              <a:t>Holling</a:t>
            </a:r>
            <a:r>
              <a:rPr lang="fr-FR" dirty="0">
                <a:solidFill>
                  <a:schemeClr val="tx2"/>
                </a:solidFill>
                <a:latin typeface="Arial"/>
                <a:cs typeface="Arial"/>
              </a:rPr>
              <a:t>, 1973).</a:t>
            </a:r>
          </a:p>
          <a:p>
            <a:pPr algn="just"/>
            <a:endParaRPr lang="fr-RE" dirty="0">
              <a:solidFill>
                <a:schemeClr val="tx2"/>
              </a:solidFill>
              <a:latin typeface="Arial"/>
              <a:cs typeface="Arial"/>
            </a:endParaRPr>
          </a:p>
          <a:p>
            <a:pPr marL="742950" lvl="1" indent="-285750" algn="just">
              <a:buFont typeface="Courier New" panose="02070309020205020404" pitchFamily="49" charset="0"/>
              <a:buChar char="o"/>
            </a:pPr>
            <a:r>
              <a:rPr lang="fr-FR" sz="1600" dirty="0">
                <a:solidFill>
                  <a:schemeClr val="tx2"/>
                </a:solidFill>
                <a:latin typeface="Arial"/>
                <a:cs typeface="Arial"/>
              </a:rPr>
              <a:t>La </a:t>
            </a:r>
            <a:r>
              <a:rPr lang="fr-FR" sz="1600" b="1" dirty="0">
                <a:solidFill>
                  <a:schemeClr val="tx2"/>
                </a:solidFill>
                <a:latin typeface="Arial"/>
                <a:cs typeface="Arial"/>
              </a:rPr>
              <a:t>résilience</a:t>
            </a:r>
            <a:r>
              <a:rPr lang="fr-FR" sz="1600" dirty="0">
                <a:solidFill>
                  <a:schemeClr val="tx2"/>
                </a:solidFill>
                <a:latin typeface="Arial"/>
                <a:cs typeface="Arial"/>
              </a:rPr>
              <a:t> </a:t>
            </a:r>
            <a:r>
              <a:rPr lang="fr-FR" sz="1600" b="1" dirty="0">
                <a:solidFill>
                  <a:schemeClr val="tx2"/>
                </a:solidFill>
                <a:latin typeface="Arial"/>
                <a:cs typeface="Arial"/>
              </a:rPr>
              <a:t>technique</a:t>
            </a:r>
            <a:r>
              <a:rPr lang="fr-FR" sz="1600" dirty="0">
                <a:solidFill>
                  <a:schemeClr val="tx2"/>
                </a:solidFill>
                <a:latin typeface="Arial"/>
                <a:cs typeface="Arial"/>
              </a:rPr>
              <a:t> insiste sur la stabilité, c’est-çà-dire qu’elle fait référence à la capacité d'un système à revenir à un équilibre ou à un état stable après une perturbation </a:t>
            </a:r>
          </a:p>
          <a:p>
            <a:pPr marL="742950" lvl="1" indent="-285750" algn="just">
              <a:buFont typeface="Courier New" panose="02070309020205020404" pitchFamily="49" charset="0"/>
              <a:buChar char="o"/>
            </a:pPr>
            <a:r>
              <a:rPr lang="fr-FR" sz="1600" dirty="0">
                <a:solidFill>
                  <a:schemeClr val="tx2"/>
                </a:solidFill>
                <a:latin typeface="Arial"/>
                <a:cs typeface="Arial"/>
              </a:rPr>
              <a:t>La </a:t>
            </a:r>
            <a:r>
              <a:rPr lang="fr-FR" sz="1600" b="1" dirty="0">
                <a:solidFill>
                  <a:schemeClr val="tx2"/>
                </a:solidFill>
                <a:latin typeface="Arial"/>
                <a:cs typeface="Arial"/>
              </a:rPr>
              <a:t>résilience</a:t>
            </a:r>
            <a:r>
              <a:rPr lang="fr-FR" sz="1600" dirty="0">
                <a:solidFill>
                  <a:schemeClr val="tx2"/>
                </a:solidFill>
                <a:latin typeface="Arial"/>
                <a:cs typeface="Arial"/>
              </a:rPr>
              <a:t> </a:t>
            </a:r>
            <a:r>
              <a:rPr lang="fr-FR" sz="1600" b="1" dirty="0">
                <a:solidFill>
                  <a:schemeClr val="tx2"/>
                </a:solidFill>
                <a:latin typeface="Arial"/>
                <a:cs typeface="Arial"/>
              </a:rPr>
              <a:t>écologique</a:t>
            </a:r>
            <a:r>
              <a:rPr lang="fr-FR" sz="1600" dirty="0">
                <a:solidFill>
                  <a:schemeClr val="tx2"/>
                </a:solidFill>
                <a:latin typeface="Arial"/>
                <a:cs typeface="Arial"/>
              </a:rPr>
              <a:t> est une mesure de la capacité de ces systèmes à absorber les changements et à subsister</a:t>
            </a:r>
          </a:p>
          <a:p>
            <a:pPr lvl="2" algn="just"/>
            <a:r>
              <a:rPr lang="fr-RE" sz="1600" dirty="0">
                <a:solidFill>
                  <a:schemeClr val="tx2"/>
                </a:solidFill>
                <a:latin typeface="Arial"/>
                <a:cs typeface="Arial"/>
              </a:rPr>
              <a:t>L</a:t>
            </a:r>
            <a:r>
              <a:rPr lang="fr-FR" sz="1600" dirty="0">
                <a:solidFill>
                  <a:schemeClr val="tx2"/>
                </a:solidFill>
                <a:latin typeface="Arial"/>
                <a:cs typeface="Arial"/>
              </a:rPr>
              <a:t>’importance est ici donnée à l’équilibre et à la stabilité. </a:t>
            </a:r>
            <a:endParaRPr lang="fr-RE" sz="1600" dirty="0">
              <a:solidFill>
                <a:schemeClr val="tx2"/>
              </a:solidFill>
              <a:latin typeface="Arial"/>
              <a:cs typeface="Arial"/>
            </a:endParaRPr>
          </a:p>
          <a:p>
            <a:pPr marL="742950" lvl="1" indent="-285750" algn="just">
              <a:buFont typeface="Courier New" panose="02070309020205020404" pitchFamily="49" charset="0"/>
              <a:buChar char="o"/>
            </a:pPr>
            <a:r>
              <a:rPr lang="fr-FR" sz="1600" dirty="0">
                <a:solidFill>
                  <a:schemeClr val="tx2"/>
                </a:solidFill>
                <a:latin typeface="Arial"/>
                <a:cs typeface="Arial"/>
              </a:rPr>
              <a:t>A l’inverse, la </a:t>
            </a:r>
            <a:r>
              <a:rPr lang="fr-FR" sz="1600" b="1" dirty="0">
                <a:solidFill>
                  <a:schemeClr val="tx2"/>
                </a:solidFill>
                <a:latin typeface="Arial"/>
                <a:cs typeface="Arial"/>
              </a:rPr>
              <a:t>résilience évolutive</a:t>
            </a:r>
            <a:r>
              <a:rPr lang="fr-FR" sz="1600" dirty="0">
                <a:solidFill>
                  <a:schemeClr val="tx2"/>
                </a:solidFill>
                <a:latin typeface="Arial"/>
                <a:cs typeface="Arial"/>
              </a:rPr>
              <a:t> remet en cause l’idée d’équilibre, en introduisant une interaction dynamique entre la persistance, l'adaptabilité et la transformation du système</a:t>
            </a:r>
          </a:p>
          <a:p>
            <a:pPr marL="171450" indent="-171450" algn="just">
              <a:buFont typeface="Wingdings" charset="2"/>
              <a:buChar char="Ø"/>
            </a:pPr>
            <a:r>
              <a:rPr lang="fr-FR" b="1" dirty="0">
                <a:solidFill>
                  <a:srgbClr val="002060"/>
                </a:solidFill>
                <a:latin typeface="Tahoma" panose="020B0604030504040204" pitchFamily="34" charset="0"/>
                <a:ea typeface="Tahoma" panose="020B0604030504040204" pitchFamily="34" charset="0"/>
                <a:cs typeface="Tahoma" panose="020B0604030504040204" pitchFamily="34" charset="0"/>
              </a:rPr>
              <a:t>La résilience d'un territoire </a:t>
            </a:r>
            <a:r>
              <a:rPr lang="fr-FR" dirty="0">
                <a:solidFill>
                  <a:srgbClr val="002060"/>
                </a:solidFill>
                <a:latin typeface="Tahoma" panose="020B0604030504040204" pitchFamily="34" charset="0"/>
                <a:ea typeface="Tahoma" panose="020B0604030504040204" pitchFamily="34" charset="0"/>
                <a:cs typeface="Tahoma" panose="020B0604030504040204" pitchFamily="34" charset="0"/>
              </a:rPr>
              <a:t>s’appuierait donc sur la capacité  du territoire à gérer efficacement un choc afin de </a:t>
            </a:r>
            <a:r>
              <a:rPr lang="fr-FR" b="1" dirty="0">
                <a:solidFill>
                  <a:srgbClr val="002060"/>
                </a:solidFill>
                <a:latin typeface="Tahoma" panose="020B0604030504040204" pitchFamily="34" charset="0"/>
                <a:ea typeface="Tahoma" panose="020B0604030504040204" pitchFamily="34" charset="0"/>
                <a:cs typeface="Tahoma" panose="020B0604030504040204" pitchFamily="34" charset="0"/>
              </a:rPr>
              <a:t>converger vers une autre voie de croissance plus souhaitable</a:t>
            </a:r>
            <a:r>
              <a:rPr lang="fr-FR" dirty="0">
                <a:solidFill>
                  <a:srgbClr val="002060"/>
                </a:solidFill>
                <a:latin typeface="Tahoma" panose="020B0604030504040204" pitchFamily="34" charset="0"/>
                <a:ea typeface="Tahoma" panose="020B0604030504040204" pitchFamily="34" charset="0"/>
                <a:cs typeface="Tahoma" panose="020B0604030504040204" pitchFamily="34" charset="0"/>
              </a:rPr>
              <a:t>. </a:t>
            </a:r>
          </a:p>
          <a:p>
            <a:pPr marL="171450" indent="-171450" algn="just">
              <a:buFont typeface="Wingdings" charset="2"/>
              <a:buChar char="Ø"/>
            </a:pPr>
            <a:endParaRPr lang="fr-FR" dirty="0">
              <a:solidFill>
                <a:schemeClr val="tx2"/>
              </a:solidFill>
              <a:latin typeface="Arial"/>
              <a:cs typeface="Arial"/>
            </a:endParaRPr>
          </a:p>
          <a:p>
            <a:pPr algn="just">
              <a:spcBef>
                <a:spcPct val="50000"/>
              </a:spcBef>
              <a:defRPr/>
            </a:pPr>
            <a:endParaRPr kumimoji="1" lang="fr-FR" b="1" dirty="0">
              <a:solidFill>
                <a:schemeClr val="tx2"/>
              </a:solidFill>
              <a:effectLst>
                <a:outerShdw blurRad="38100" dist="38100" dir="2700000" algn="tl">
                  <a:srgbClr val="DDDDDD"/>
                </a:outerShdw>
              </a:effectLst>
              <a:latin typeface="Arial"/>
              <a:cs typeface="Arial"/>
            </a:endParaRPr>
          </a:p>
        </p:txBody>
      </p:sp>
      <p:sp>
        <p:nvSpPr>
          <p:cNvPr id="3" name="Espace réservé du pied de page 2"/>
          <p:cNvSpPr>
            <a:spLocks noGrp="1"/>
          </p:cNvSpPr>
          <p:nvPr>
            <p:ph type="ftr" sz="quarter" idx="4294967295"/>
          </p:nvPr>
        </p:nvSpPr>
        <p:spPr>
          <a:xfrm>
            <a:off x="3124200" y="6356350"/>
            <a:ext cx="2895600" cy="365125"/>
          </a:xfrm>
          <a:prstGeom prst="rect">
            <a:avLst/>
          </a:prstGeom>
        </p:spPr>
        <p:txBody>
          <a:bodyPr/>
          <a:lstStyle/>
          <a:p>
            <a:r>
              <a:rPr lang="fr-FR"/>
              <a:t>twitter : @philjeanpierre</a:t>
            </a:r>
          </a:p>
        </p:txBody>
      </p:sp>
      <p:sp>
        <p:nvSpPr>
          <p:cNvPr id="6" name="Titre 1"/>
          <p:cNvSpPr>
            <a:spLocks noGrp="1"/>
          </p:cNvSpPr>
          <p:nvPr>
            <p:ph type="title"/>
          </p:nvPr>
        </p:nvSpPr>
        <p:spPr>
          <a:xfrm>
            <a:off x="457200" y="274638"/>
            <a:ext cx="8229600" cy="1143000"/>
          </a:xfrm>
        </p:spPr>
        <p:txBody>
          <a:bodyPr>
            <a:normAutofit/>
          </a:bodyPr>
          <a:lstStyle/>
          <a:p>
            <a:r>
              <a:rPr lang="fr-RE" sz="2800" b="1" dirty="0">
                <a:solidFill>
                  <a:srgbClr val="8064A2"/>
                </a:solidFill>
              </a:rPr>
              <a:t>La notion de résilience</a:t>
            </a:r>
            <a:endParaRPr lang="fr-FR" sz="2800" b="1" dirty="0">
              <a:solidFill>
                <a:srgbClr val="8064A2"/>
              </a:solidFill>
            </a:endParaRPr>
          </a:p>
        </p:txBody>
      </p:sp>
    </p:spTree>
    <p:extLst>
      <p:ext uri="{BB962C8B-B14F-4D97-AF65-F5344CB8AC3E}">
        <p14:creationId xmlns:p14="http://schemas.microsoft.com/office/powerpoint/2010/main" val="327356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8681"/>
            <a:ext cx="8157751" cy="571331"/>
          </a:xfrm>
        </p:spPr>
        <p:txBody>
          <a:bodyPr/>
          <a:lstStyle/>
          <a:p>
            <a:r>
              <a:rPr lang="fr-FR" sz="2400" b="1" dirty="0">
                <a:solidFill>
                  <a:srgbClr val="8064A2"/>
                </a:solidFill>
              </a:rPr>
              <a:t>Vulnérabilité, Résilience et Capacité d’adaptation</a:t>
            </a:r>
          </a:p>
        </p:txBody>
      </p:sp>
      <p:sp>
        <p:nvSpPr>
          <p:cNvPr id="3" name="Espace réservé du contenu 2"/>
          <p:cNvSpPr>
            <a:spLocks noGrp="1"/>
          </p:cNvSpPr>
          <p:nvPr>
            <p:ph idx="1"/>
          </p:nvPr>
        </p:nvSpPr>
        <p:spPr>
          <a:xfrm>
            <a:off x="467544" y="6434137"/>
            <a:ext cx="8229600" cy="406987"/>
          </a:xfrm>
        </p:spPr>
        <p:txBody>
          <a:bodyPr>
            <a:normAutofit/>
          </a:bodyPr>
          <a:lstStyle/>
          <a:p>
            <a:pPr marL="0" indent="0">
              <a:buNone/>
            </a:pPr>
            <a:r>
              <a:rPr lang="fr-RE" sz="1200" i="1" dirty="0"/>
              <a:t>Source: Hu et Hé, 2018</a:t>
            </a:r>
            <a:endParaRPr lang="fr-FR" sz="1200"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988840"/>
            <a:ext cx="5417988" cy="395025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Flèche vers la droite 3"/>
          <p:cNvSpPr/>
          <p:nvPr/>
        </p:nvSpPr>
        <p:spPr>
          <a:xfrm>
            <a:off x="4184650" y="3491698"/>
            <a:ext cx="1584176" cy="432048"/>
          </a:xfrm>
          <a:prstGeom prst="rightArrow">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787018D-858C-EE43-A40B-2A283C6F343C}"/>
              </a:ext>
            </a:extLst>
          </p:cNvPr>
          <p:cNvSpPr/>
          <p:nvPr/>
        </p:nvSpPr>
        <p:spPr>
          <a:xfrm>
            <a:off x="70992" y="675853"/>
            <a:ext cx="9073008" cy="1169551"/>
          </a:xfrm>
          <a:prstGeom prst="rect">
            <a:avLst/>
          </a:prstGeom>
        </p:spPr>
        <p:txBody>
          <a:bodyPr wrap="square">
            <a:spAutoFit/>
          </a:bodyPr>
          <a:lstStyle/>
          <a:p>
            <a:pPr algn="just"/>
            <a:r>
              <a:rPr lang="fr-FR" sz="1400" dirty="0">
                <a:solidFill>
                  <a:srgbClr val="002060"/>
                </a:solidFill>
                <a:latin typeface="Tahoma" panose="020B0604030504040204" pitchFamily="34" charset="0"/>
                <a:ea typeface="Tahoma" panose="020B0604030504040204" pitchFamily="34" charset="0"/>
                <a:cs typeface="Tahoma" panose="020B0604030504040204" pitchFamily="34" charset="0"/>
              </a:rPr>
              <a:t>En synthèse, l’analyse de la </a:t>
            </a:r>
            <a:r>
              <a:rPr lang="fr-FR" sz="1400" b="1" dirty="0">
                <a:solidFill>
                  <a:srgbClr val="002060"/>
                </a:solidFill>
                <a:latin typeface="Tahoma" panose="020B0604030504040204" pitchFamily="34" charset="0"/>
                <a:ea typeface="Tahoma" panose="020B0604030504040204" pitchFamily="34" charset="0"/>
                <a:cs typeface="Tahoma" panose="020B0604030504040204" pitchFamily="34" charset="0"/>
              </a:rPr>
              <a:t>résilience doit mobiliser 3 dimensions </a:t>
            </a:r>
            <a:r>
              <a:rPr lang="fr-FR" sz="1400" dirty="0">
                <a:solidFill>
                  <a:srgbClr val="002060"/>
                </a:solidFill>
                <a:latin typeface="Tahoma" panose="020B0604030504040204" pitchFamily="34" charset="0"/>
                <a:ea typeface="Tahoma" panose="020B0604030504040204" pitchFamily="34" charset="0"/>
                <a:cs typeface="Tahoma" panose="020B0604030504040204" pitchFamily="34" charset="0"/>
              </a:rPr>
              <a:t>: la </a:t>
            </a:r>
            <a:r>
              <a:rPr lang="fr-FR" sz="1400" b="1" dirty="0">
                <a:solidFill>
                  <a:srgbClr val="002060"/>
                </a:solidFill>
                <a:latin typeface="Tahoma" panose="020B0604030504040204" pitchFamily="34" charset="0"/>
                <a:ea typeface="Tahoma" panose="020B0604030504040204" pitchFamily="34" charset="0"/>
                <a:cs typeface="Tahoma" panose="020B0604030504040204" pitchFamily="34" charset="0"/>
              </a:rPr>
              <a:t>vulnérabilité</a:t>
            </a:r>
            <a:r>
              <a:rPr lang="fr-FR" sz="1400" dirty="0">
                <a:solidFill>
                  <a:srgbClr val="002060"/>
                </a:solidFill>
                <a:latin typeface="Tahoma" panose="020B0604030504040204" pitchFamily="34" charset="0"/>
                <a:ea typeface="Tahoma" panose="020B0604030504040204" pitchFamily="34" charset="0"/>
                <a:cs typeface="Tahoma" panose="020B0604030504040204" pitchFamily="34" charset="0"/>
              </a:rPr>
              <a:t> (le degré auquel une région est affectée par le choc négatif), </a:t>
            </a:r>
            <a:r>
              <a:rPr lang="fr-FR" sz="1400" b="1" dirty="0">
                <a:solidFill>
                  <a:srgbClr val="002060"/>
                </a:solidFill>
                <a:latin typeface="Tahoma" panose="020B0604030504040204" pitchFamily="34" charset="0"/>
                <a:ea typeface="Tahoma" panose="020B0604030504040204" pitchFamily="34" charset="0"/>
                <a:cs typeface="Tahoma" panose="020B0604030504040204" pitchFamily="34" charset="0"/>
              </a:rPr>
              <a:t>l'absorption du choc </a:t>
            </a:r>
            <a:r>
              <a:rPr lang="fr-FR" sz="1400" dirty="0">
                <a:solidFill>
                  <a:srgbClr val="002060"/>
                </a:solidFill>
                <a:latin typeface="Tahoma" panose="020B0604030504040204" pitchFamily="34" charset="0"/>
                <a:ea typeface="Tahoma" panose="020B0604030504040204" pitchFamily="34" charset="0"/>
                <a:cs typeface="Tahoma" panose="020B0604030504040204" pitchFamily="34" charset="0"/>
              </a:rPr>
              <a:t>(la capacité à contrôler les impacts négatifs du choc) et la </a:t>
            </a:r>
            <a:r>
              <a:rPr lang="fr-FR" sz="1400" b="1" dirty="0">
                <a:solidFill>
                  <a:srgbClr val="002060"/>
                </a:solidFill>
                <a:latin typeface="Tahoma" panose="020B0604030504040204" pitchFamily="34" charset="0"/>
                <a:ea typeface="Tahoma" panose="020B0604030504040204" pitchFamily="34" charset="0"/>
                <a:cs typeface="Tahoma" panose="020B0604030504040204" pitchFamily="34" charset="0"/>
              </a:rPr>
              <a:t>récupération</a:t>
            </a:r>
            <a:r>
              <a:rPr lang="fr-FR" sz="1400" dirty="0">
                <a:solidFill>
                  <a:srgbClr val="002060"/>
                </a:solidFill>
                <a:latin typeface="Tahoma" panose="020B0604030504040204" pitchFamily="34" charset="0"/>
                <a:ea typeface="Tahoma" panose="020B0604030504040204" pitchFamily="34" charset="0"/>
                <a:cs typeface="Tahoma" panose="020B0604030504040204" pitchFamily="34" charset="0"/>
              </a:rPr>
              <a:t> (la capacité à retrouver un chemin de croissance). Par conséquent, « la résilience est clairement liée à la </a:t>
            </a:r>
            <a:r>
              <a:rPr lang="fr-FR" sz="1400" b="1" i="1" dirty="0">
                <a:solidFill>
                  <a:srgbClr val="002060"/>
                </a:solidFill>
                <a:latin typeface="Tahoma" panose="020B0604030504040204" pitchFamily="34" charset="0"/>
                <a:ea typeface="Tahoma" panose="020B0604030504040204" pitchFamily="34" charset="0"/>
                <a:cs typeface="Tahoma" panose="020B0604030504040204" pitchFamily="34" charset="0"/>
              </a:rPr>
              <a:t>capacité</a:t>
            </a:r>
            <a:r>
              <a:rPr lang="fr-FR" sz="1400" b="1" dirty="0">
                <a:solidFill>
                  <a:srgbClr val="002060"/>
                </a:solidFill>
                <a:latin typeface="Tahoma" panose="020B0604030504040204" pitchFamily="34" charset="0"/>
                <a:ea typeface="Tahoma" panose="020B0604030504040204" pitchFamily="34" charset="0"/>
                <a:cs typeface="Tahoma" panose="020B0604030504040204" pitchFamily="34" charset="0"/>
              </a:rPr>
              <a:t> de répondre à la vulnérabilité </a:t>
            </a:r>
            <a:r>
              <a:rPr lang="fr-FR" sz="1400" dirty="0">
                <a:solidFill>
                  <a:srgbClr val="002060"/>
                </a:solidFill>
                <a:latin typeface="Tahoma" panose="020B0604030504040204" pitchFamily="34" charset="0"/>
                <a:ea typeface="Tahoma" panose="020B0604030504040204" pitchFamily="34" charset="0"/>
                <a:cs typeface="Tahoma" panose="020B0604030504040204" pitchFamily="34" charset="0"/>
              </a:rPr>
              <a:t>[...] » </a:t>
            </a:r>
          </a:p>
          <a:p>
            <a:r>
              <a:rPr lang="fr-FR" sz="1400" b="1" dirty="0">
                <a:solidFill>
                  <a:srgbClr val="002060"/>
                </a:solidFill>
                <a:latin typeface="Tahoma" panose="020B0604030504040204" pitchFamily="34" charset="0"/>
                <a:ea typeface="Tahoma" panose="020B0604030504040204" pitchFamily="34" charset="0"/>
                <a:cs typeface="Tahoma" panose="020B0604030504040204" pitchFamily="34" charset="0"/>
              </a:rPr>
              <a:t>                           connecter résilience &amp; capacité d’adaptation.</a:t>
            </a:r>
          </a:p>
        </p:txBody>
      </p:sp>
      <p:sp>
        <p:nvSpPr>
          <p:cNvPr id="7" name="Flèche vers la droite 6">
            <a:extLst>
              <a:ext uri="{FF2B5EF4-FFF2-40B4-BE49-F238E27FC236}">
                <a16:creationId xmlns:a16="http://schemas.microsoft.com/office/drawing/2014/main" id="{A346FCEE-0062-E448-ADAC-82F3E5FB81DC}"/>
              </a:ext>
            </a:extLst>
          </p:cNvPr>
          <p:cNvSpPr/>
          <p:nvPr/>
        </p:nvSpPr>
        <p:spPr>
          <a:xfrm>
            <a:off x="106267" y="1629380"/>
            <a:ext cx="1368152" cy="216024"/>
          </a:xfrm>
          <a:prstGeom prst="rightArrow">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400" dirty="0"/>
          </a:p>
        </p:txBody>
      </p:sp>
    </p:spTree>
    <p:extLst>
      <p:ext uri="{BB962C8B-B14F-4D97-AF65-F5344CB8AC3E}">
        <p14:creationId xmlns:p14="http://schemas.microsoft.com/office/powerpoint/2010/main" val="118077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3124200" y="6356350"/>
            <a:ext cx="2895600" cy="365125"/>
          </a:xfrm>
          <a:prstGeom prst="rect">
            <a:avLst/>
          </a:prstGeom>
        </p:spPr>
        <p:txBody>
          <a:bodyPr/>
          <a:lstStyle/>
          <a:p>
            <a:r>
              <a:rPr lang="fr-FR"/>
              <a:t>twitter : @philjeanpierre</a:t>
            </a:r>
          </a:p>
        </p:txBody>
      </p:sp>
      <p:sp>
        <p:nvSpPr>
          <p:cNvPr id="4" name="Rectangle 3"/>
          <p:cNvSpPr/>
          <p:nvPr/>
        </p:nvSpPr>
        <p:spPr>
          <a:xfrm>
            <a:off x="498354" y="1413063"/>
            <a:ext cx="8136904" cy="4031873"/>
          </a:xfrm>
          <a:prstGeom prst="rect">
            <a:avLst/>
          </a:prstGeom>
        </p:spPr>
        <p:txBody>
          <a:bodyPr wrap="square">
            <a:spAutoFit/>
          </a:bodyPr>
          <a:lstStyle/>
          <a:p>
            <a:pPr marL="285750" indent="-285750" algn="just">
              <a:buFont typeface="Wingdings" charset="2"/>
              <a:buChar char="Ø"/>
            </a:pP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La résilience est clairement liée </a:t>
            </a:r>
            <a:r>
              <a:rPr lang="fr-FR" sz="1600" b="1" dirty="0">
                <a:solidFill>
                  <a:srgbClr val="1F497D"/>
                </a:solidFill>
                <a:latin typeface="Tahoma" panose="020B0604030504040204" pitchFamily="34" charset="0"/>
                <a:ea typeface="Tahoma" panose="020B0604030504040204" pitchFamily="34" charset="0"/>
                <a:cs typeface="Tahoma" panose="020B0604030504040204" pitchFamily="34" charset="0"/>
              </a:rPr>
              <a:t>à la capacité de réponse </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à la vulnérabilité […] » (Smit et </a:t>
            </a:r>
            <a:r>
              <a:rPr lang="fr-FR" sz="1600" dirty="0" err="1">
                <a:solidFill>
                  <a:srgbClr val="1F497D"/>
                </a:solidFill>
                <a:latin typeface="Tahoma" panose="020B0604030504040204" pitchFamily="34" charset="0"/>
                <a:ea typeface="Tahoma" panose="020B0604030504040204" pitchFamily="34" charset="0"/>
                <a:cs typeface="Tahoma" panose="020B0604030504040204" pitchFamily="34" charset="0"/>
              </a:rPr>
              <a:t>Wandel</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2006).</a:t>
            </a:r>
          </a:p>
          <a:p>
            <a:pPr marL="285750" indent="-285750" algn="just">
              <a:buFont typeface="Wingdings" charset="2"/>
              <a:buChar char="Ø"/>
            </a:pPr>
            <a:endPar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charset="2"/>
              <a:buChar char="Ø"/>
            </a:pP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Les réponses d’un territoire aux chocs sont à la fois </a:t>
            </a:r>
            <a:r>
              <a:rPr lang="fr-FR" sz="1600" b="1" dirty="0">
                <a:solidFill>
                  <a:srgbClr val="1F497D"/>
                </a:solidFill>
                <a:latin typeface="Tahoma" panose="020B0604030504040204" pitchFamily="34" charset="0"/>
                <a:ea typeface="Tahoma" panose="020B0604030504040204" pitchFamily="34" charset="0"/>
                <a:cs typeface="Tahoma" panose="020B0604030504040204" pitchFamily="34" charset="0"/>
              </a:rPr>
              <a:t>réactives et proactives</a:t>
            </a:r>
            <a:endPar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endParaRPr>
          </a:p>
          <a:p>
            <a:pPr marL="742950" lvl="1" indent="-285750" algn="just">
              <a:buFont typeface="Wingdings" charset="2"/>
              <a:buChar char="§"/>
            </a:pP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Les territoire doivent être </a:t>
            </a:r>
            <a:r>
              <a:rPr lang="fr-FR" sz="1600" b="1" dirty="0">
                <a:solidFill>
                  <a:srgbClr val="1F497D"/>
                </a:solidFill>
                <a:latin typeface="Tahoma" panose="020B0604030504040204" pitchFamily="34" charset="0"/>
                <a:ea typeface="Tahoma" panose="020B0604030504040204" pitchFamily="34" charset="0"/>
                <a:cs typeface="Tahoma" panose="020B0604030504040204" pitchFamily="34" charset="0"/>
              </a:rPr>
              <a:t>réactifs : </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fr-FR" sz="1600" u="sng" dirty="0">
                <a:solidFill>
                  <a:srgbClr val="1F497D"/>
                </a:solidFill>
                <a:latin typeface="Tahoma" panose="020B0604030504040204" pitchFamily="34" charset="0"/>
                <a:ea typeface="Tahoma" panose="020B0604030504040204" pitchFamily="34" charset="0"/>
                <a:cs typeface="Tahoma" panose="020B0604030504040204" pitchFamily="34" charset="0"/>
              </a:rPr>
              <a:t>faire face </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aux aléas environnementaux et sanitaires. Référence à une capacité de </a:t>
            </a:r>
            <a:r>
              <a:rPr lang="fr-FR" sz="1600" u="sng" dirty="0">
                <a:solidFill>
                  <a:srgbClr val="1F497D"/>
                </a:solidFill>
                <a:latin typeface="Tahoma" panose="020B0604030504040204" pitchFamily="34" charset="0"/>
                <a:ea typeface="Tahoma" panose="020B0604030504040204" pitchFamily="34" charset="0"/>
                <a:cs typeface="Tahoma" panose="020B0604030504040204" pitchFamily="34" charset="0"/>
              </a:rPr>
              <a:t>court terme</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c’est-à-dire de « se tirer d’affaire ».</a:t>
            </a:r>
          </a:p>
          <a:p>
            <a:pPr marL="742950" lvl="1" indent="-285750" algn="just">
              <a:buFont typeface="Wingdings" charset="2"/>
              <a:buChar char="§"/>
            </a:pP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La capacité </a:t>
            </a:r>
            <a:r>
              <a:rPr lang="fr-FR" sz="1600" b="1" dirty="0">
                <a:solidFill>
                  <a:srgbClr val="1F497D"/>
                </a:solidFill>
                <a:latin typeface="Tahoma" panose="020B0604030504040204" pitchFamily="34" charset="0"/>
                <a:ea typeface="Tahoma" panose="020B0604030504040204" pitchFamily="34" charset="0"/>
                <a:cs typeface="Tahoma" panose="020B0604030504040204" pitchFamily="34" charset="0"/>
              </a:rPr>
              <a:t>proactive </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ou d’adaptation : </a:t>
            </a:r>
            <a:r>
              <a:rPr lang="fr-FR" sz="1600" u="sng" dirty="0">
                <a:solidFill>
                  <a:srgbClr val="1F497D"/>
                </a:solidFill>
                <a:latin typeface="Tahoma" panose="020B0604030504040204" pitchFamily="34" charset="0"/>
                <a:ea typeface="Tahoma" panose="020B0604030504040204" pitchFamily="34" charset="0"/>
                <a:cs typeface="Tahoma" panose="020B0604030504040204" pitchFamily="34" charset="0"/>
              </a:rPr>
              <a:t>aptitudes et dispositions d’un territoire à s'adapter et même à s’améliorer </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si l'environnement dans lequel le système existe évolue. Adaptation structurelle de </a:t>
            </a:r>
            <a:r>
              <a:rPr lang="fr-FR" sz="1600" u="sng" dirty="0">
                <a:solidFill>
                  <a:srgbClr val="1F497D"/>
                </a:solidFill>
                <a:latin typeface="Tahoma" panose="020B0604030504040204" pitchFamily="34" charset="0"/>
                <a:ea typeface="Tahoma" panose="020B0604030504040204" pitchFamily="34" charset="0"/>
                <a:cs typeface="Tahoma" panose="020B0604030504040204" pitchFamily="34" charset="0"/>
              </a:rPr>
              <a:t>plus long terme</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permettant de modérer les dommages potentiels et de profiter des opportunités.</a:t>
            </a:r>
          </a:p>
          <a:p>
            <a:pPr lvl="1" algn="just"/>
            <a:endPar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Ø"/>
            </a:pPr>
            <a:r>
              <a:rPr lang="fr-FR" sz="1600" b="1" dirty="0">
                <a:solidFill>
                  <a:srgbClr val="1F497D"/>
                </a:solidFill>
                <a:latin typeface="Tahoma" panose="020B0604030504040204" pitchFamily="34" charset="0"/>
                <a:ea typeface="Tahoma" panose="020B0604030504040204" pitchFamily="34" charset="0"/>
                <a:cs typeface="Tahoma" panose="020B0604030504040204" pitchFamily="34" charset="0"/>
              </a:rPr>
              <a:t>la capacité d'adaptation = l’ensemble des </a:t>
            </a:r>
            <a:r>
              <a:rPr lang="fr-FR" sz="1600" b="1" i="1" dirty="0">
                <a:solidFill>
                  <a:srgbClr val="1F497D"/>
                </a:solidFill>
                <a:latin typeface="Tahoma" panose="020B0604030504040204" pitchFamily="34" charset="0"/>
                <a:ea typeface="Tahoma" panose="020B0604030504040204" pitchFamily="34" charset="0"/>
                <a:cs typeface="Tahoma" panose="020B0604030504040204" pitchFamily="34" charset="0"/>
              </a:rPr>
              <a:t>compétences et stratégies sociales et techniques </a:t>
            </a:r>
            <a:r>
              <a:rPr lang="fr-FR" sz="1600" i="1" dirty="0">
                <a:solidFill>
                  <a:srgbClr val="1F497D"/>
                </a:solidFill>
                <a:latin typeface="Tahoma" panose="020B0604030504040204" pitchFamily="34" charset="0"/>
                <a:ea typeface="Tahoma" panose="020B0604030504040204" pitchFamily="34" charset="0"/>
                <a:cs typeface="Tahoma" panose="020B0604030504040204" pitchFamily="34" charset="0"/>
              </a:rPr>
              <a:t>des individus et des groupes qui visent à répondre aux changements environnementaux et socioéconomiques</a:t>
            </a:r>
            <a:r>
              <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rPr>
              <a:t>. </a:t>
            </a:r>
          </a:p>
          <a:p>
            <a:pPr marL="742950" lvl="1" indent="-285750" algn="just">
              <a:buFont typeface="Wingdings" charset="2"/>
              <a:buChar char="§"/>
            </a:pPr>
            <a:endParaRPr lang="fr-FR" sz="1600" dirty="0">
              <a:solidFill>
                <a:srgbClr val="1F497D"/>
              </a:solidFill>
              <a:latin typeface="Tahoma" panose="020B0604030504040204" pitchFamily="34" charset="0"/>
              <a:ea typeface="Tahoma" panose="020B0604030504040204" pitchFamily="34" charset="0"/>
              <a:cs typeface="Tahoma" panose="020B0604030504040204" pitchFamily="34" charset="0"/>
            </a:endParaRPr>
          </a:p>
        </p:txBody>
      </p:sp>
      <p:sp>
        <p:nvSpPr>
          <p:cNvPr id="6" name="Titre 1"/>
          <p:cNvSpPr>
            <a:spLocks noGrp="1"/>
          </p:cNvSpPr>
          <p:nvPr>
            <p:ph type="title"/>
          </p:nvPr>
        </p:nvSpPr>
        <p:spPr>
          <a:xfrm>
            <a:off x="452006" y="14604"/>
            <a:ext cx="8229600" cy="1143000"/>
          </a:xfrm>
        </p:spPr>
        <p:txBody>
          <a:bodyPr>
            <a:normAutofit/>
          </a:bodyPr>
          <a:lstStyle/>
          <a:p>
            <a:r>
              <a:rPr lang="fr-RE" sz="2800" b="1" dirty="0">
                <a:solidFill>
                  <a:srgbClr val="8064A2"/>
                </a:solidFill>
              </a:rPr>
              <a:t>La notion de capacité d’adaptation</a:t>
            </a:r>
            <a:endParaRPr lang="fr-FR" sz="2800" b="1" dirty="0">
              <a:solidFill>
                <a:srgbClr val="8064A2"/>
              </a:solidFill>
            </a:endParaRPr>
          </a:p>
        </p:txBody>
      </p:sp>
    </p:spTree>
    <p:extLst>
      <p:ext uri="{BB962C8B-B14F-4D97-AF65-F5344CB8AC3E}">
        <p14:creationId xmlns:p14="http://schemas.microsoft.com/office/powerpoint/2010/main" val="306460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230007357"/>
              </p:ext>
            </p:extLst>
          </p:nvPr>
        </p:nvGraphicFramePr>
        <p:xfrm>
          <a:off x="296155" y="710686"/>
          <a:ext cx="8541299"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re 1"/>
          <p:cNvSpPr txBox="1">
            <a:spLocks/>
          </p:cNvSpPr>
          <p:nvPr/>
        </p:nvSpPr>
        <p:spPr>
          <a:xfrm>
            <a:off x="452005" y="-21169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kern="1200">
                <a:solidFill>
                  <a:srgbClr val="660066"/>
                </a:solidFill>
                <a:latin typeface="+mj-lt"/>
                <a:ea typeface="+mj-ea"/>
                <a:cs typeface="+mj-cs"/>
              </a:defRPr>
            </a:lvl1pPr>
          </a:lstStyle>
          <a:p>
            <a:r>
              <a:rPr lang="fr-FR" sz="2400" dirty="0"/>
              <a:t>Renforcer la capacité d’adaptation au service de la résilience</a:t>
            </a:r>
          </a:p>
        </p:txBody>
      </p:sp>
      <p:sp>
        <p:nvSpPr>
          <p:cNvPr id="2" name="Rectangle 1">
            <a:extLst>
              <a:ext uri="{FF2B5EF4-FFF2-40B4-BE49-F238E27FC236}">
                <a16:creationId xmlns:a16="http://schemas.microsoft.com/office/drawing/2014/main" id="{E5A7667E-A8A0-2B4C-8120-172BCE547FDF}"/>
              </a:ext>
            </a:extLst>
          </p:cNvPr>
          <p:cNvSpPr/>
          <p:nvPr/>
        </p:nvSpPr>
        <p:spPr>
          <a:xfrm>
            <a:off x="452005" y="3887889"/>
            <a:ext cx="8070046" cy="1200329"/>
          </a:xfrm>
          <a:prstGeom prst="rect">
            <a:avLst/>
          </a:prstGeom>
        </p:spPr>
        <p:txBody>
          <a:bodyPr wrap="square">
            <a:spAutoFit/>
          </a:bodyPr>
          <a:lstStyle/>
          <a:p>
            <a:pPr lvl="0" algn="just"/>
            <a:endParaRPr lang="fr-FR" b="1" dirty="0">
              <a:latin typeface="Cambria" panose="02040503050406030204" pitchFamily="18" charset="0"/>
              <a:ea typeface="MS Mincho" panose="02020609040205080304" pitchFamily="49" charset="-128"/>
              <a:cs typeface="Times New Roman" panose="02020603050405020304" pitchFamily="18" charset="0"/>
            </a:endParaRPr>
          </a:p>
          <a:p>
            <a:pPr marL="285750" lvl="0" indent="-285750" algn="just">
              <a:buFont typeface="Wingdings" pitchFamily="2" charset="2"/>
              <a:buChar char="Ø"/>
            </a:pPr>
            <a:r>
              <a:rPr lang="fr-FR" dirty="0">
                <a:solidFill>
                  <a:srgbClr val="0070C0"/>
                </a:solidFill>
                <a:latin typeface="Cambria" panose="02040503050406030204" pitchFamily="18" charset="0"/>
                <a:ea typeface="MS Mincho" panose="02020609040205080304" pitchFamily="49" charset="-128"/>
                <a:cs typeface="Times New Roman" panose="02020603050405020304" pitchFamily="18" charset="0"/>
              </a:rPr>
              <a:t>Agir sur la </a:t>
            </a:r>
            <a:r>
              <a:rPr lang="fr-FR" b="1" dirty="0">
                <a:solidFill>
                  <a:srgbClr val="0070C0"/>
                </a:solidFill>
                <a:latin typeface="Cambria" panose="02040503050406030204" pitchFamily="18" charset="0"/>
                <a:ea typeface="MS Mincho" panose="02020609040205080304" pitchFamily="49" charset="-128"/>
                <a:cs typeface="Times New Roman" panose="02020603050405020304" pitchFamily="18" charset="0"/>
              </a:rPr>
              <a:t>qualité de la croissance </a:t>
            </a:r>
          </a:p>
          <a:p>
            <a:pPr marL="285750" lvl="0" indent="-285750" algn="just">
              <a:buFont typeface="Wingdings" pitchFamily="2" charset="2"/>
              <a:buChar char="Ø"/>
            </a:pPr>
            <a:r>
              <a:rPr lang="fr-FR" dirty="0">
                <a:solidFill>
                  <a:srgbClr val="0070C0"/>
                </a:solidFill>
                <a:latin typeface="Cambria" panose="02040503050406030204" pitchFamily="18" charset="0"/>
                <a:ea typeface="MS Mincho" panose="02020609040205080304" pitchFamily="49" charset="-128"/>
                <a:cs typeface="Times New Roman" panose="02020603050405020304" pitchFamily="18" charset="0"/>
              </a:rPr>
              <a:t>Stimuler la mobilisation </a:t>
            </a:r>
            <a:r>
              <a:rPr lang="fr-FR" b="1" dirty="0">
                <a:solidFill>
                  <a:srgbClr val="0070C0"/>
                </a:solidFill>
                <a:latin typeface="Cambria" panose="02040503050406030204" pitchFamily="18" charset="0"/>
                <a:ea typeface="MS Mincho" panose="02020609040205080304" pitchFamily="49" charset="-128"/>
                <a:cs typeface="Times New Roman" panose="02020603050405020304" pitchFamily="18" charset="0"/>
              </a:rPr>
              <a:t>des solutions intelligentes</a:t>
            </a:r>
          </a:p>
          <a:p>
            <a:pPr marL="285750" lvl="0" indent="-285750" algn="just">
              <a:buFont typeface="Wingdings" pitchFamily="2" charset="2"/>
              <a:buChar char="Ø"/>
            </a:pPr>
            <a:r>
              <a:rPr lang="fr-FR" b="1" dirty="0">
                <a:solidFill>
                  <a:srgbClr val="0070C0"/>
                </a:solidFill>
                <a:latin typeface="Cambria" panose="02040503050406030204" pitchFamily="18" charset="0"/>
                <a:ea typeface="MS Mincho" panose="02020609040205080304" pitchFamily="49" charset="-128"/>
                <a:cs typeface="Times New Roman" panose="02020603050405020304" pitchFamily="18" charset="0"/>
              </a:rPr>
              <a:t>Le rôle clef de l’innovation</a:t>
            </a:r>
          </a:p>
        </p:txBody>
      </p:sp>
      <p:pic>
        <p:nvPicPr>
          <p:cNvPr id="5" name="Picture 2">
            <a:extLst>
              <a:ext uri="{FF2B5EF4-FFF2-40B4-BE49-F238E27FC236}">
                <a16:creationId xmlns:a16="http://schemas.microsoft.com/office/drawing/2014/main" id="{9CE8DC03-EA49-B64D-8D6F-E0A7B929E182}"/>
              </a:ext>
            </a:extLst>
          </p:cNvPr>
          <p:cNvPicPr>
            <a:picLocks noChangeAspect="1" noChangeArrowheads="1"/>
          </p:cNvPicPr>
          <p:nvPr/>
        </p:nvPicPr>
        <p:blipFill>
          <a:blip r:embed="rId7" cstate="print"/>
          <a:srcRect/>
          <a:stretch>
            <a:fillRect/>
          </a:stretch>
        </p:blipFill>
        <p:spPr bwMode="auto">
          <a:xfrm>
            <a:off x="6372200" y="3658992"/>
            <a:ext cx="2590800" cy="1381125"/>
          </a:xfrm>
          <a:prstGeom prst="roundRect">
            <a:avLst/>
          </a:prstGeom>
          <a:noFill/>
          <a:ln w="9525">
            <a:solidFill>
              <a:srgbClr val="660066"/>
            </a:solidFill>
            <a:miter lim="800000"/>
            <a:headEnd/>
            <a:tailEnd/>
          </a:ln>
        </p:spPr>
      </p:pic>
      <p:pic>
        <p:nvPicPr>
          <p:cNvPr id="7" name="Image 6" descr="3a5.png">
            <a:extLst>
              <a:ext uri="{FF2B5EF4-FFF2-40B4-BE49-F238E27FC236}">
                <a16:creationId xmlns:a16="http://schemas.microsoft.com/office/drawing/2014/main" id="{9423CAE0-1CBE-584E-AB4C-A78EB5C9A9B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02215" y="5306241"/>
            <a:ext cx="4460785" cy="1365771"/>
          </a:xfrm>
          <a:prstGeom prst="rect">
            <a:avLst/>
          </a:prstGeom>
        </p:spPr>
      </p:pic>
    </p:spTree>
    <p:extLst>
      <p:ext uri="{BB962C8B-B14F-4D97-AF65-F5344CB8AC3E}">
        <p14:creationId xmlns:p14="http://schemas.microsoft.com/office/powerpoint/2010/main" val="35985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9"/>
          <p:cNvSpPr>
            <a:spLocks noGrp="1" noChangeArrowheads="1"/>
          </p:cNvSpPr>
          <p:nvPr>
            <p:ph type="title"/>
            <p:custDataLst>
              <p:tags r:id="rId1"/>
            </p:custDataLst>
          </p:nvPr>
        </p:nvSpPr>
        <p:spPr>
          <a:xfrm>
            <a:off x="755576" y="2276872"/>
            <a:ext cx="7772400" cy="1033264"/>
          </a:xfrm>
        </p:spPr>
        <p:txBody>
          <a:bodyPr>
            <a:normAutofit/>
          </a:bodyPr>
          <a:lstStyle/>
          <a:p>
            <a:pPr eaLnBrk="1" hangingPunct="1"/>
            <a:r>
              <a:rPr lang="fr-FR" b="1" dirty="0">
                <a:solidFill>
                  <a:srgbClr val="1F497D"/>
                </a:solidFill>
              </a:rPr>
              <a:t>Merci de votre attention</a:t>
            </a:r>
          </a:p>
        </p:txBody>
      </p:sp>
    </p:spTree>
    <p:extLst>
      <p:ext uri="{BB962C8B-B14F-4D97-AF65-F5344CB8AC3E}">
        <p14:creationId xmlns:p14="http://schemas.microsoft.com/office/powerpoint/2010/main" val="308335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5089</TotalTime>
  <Words>894</Words>
  <Application>Microsoft Macintosh PowerPoint</Application>
  <PresentationFormat>Affichage à l'écran (4:3)</PresentationFormat>
  <Paragraphs>78</Paragraphs>
  <Slides>8</Slides>
  <Notes>4</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8</vt:i4>
      </vt:variant>
    </vt:vector>
  </HeadingPairs>
  <TitlesOfParts>
    <vt:vector size="19" baseType="lpstr">
      <vt:lpstr>Antique Olive</vt:lpstr>
      <vt:lpstr>Arial</vt:lpstr>
      <vt:lpstr>Calibri</vt:lpstr>
      <vt:lpstr>Cambria</vt:lpstr>
      <vt:lpstr>Courier New</vt:lpstr>
      <vt:lpstr>Delta-Light</vt:lpstr>
      <vt:lpstr>Rockwell</vt:lpstr>
      <vt:lpstr>Tahoma</vt:lpstr>
      <vt:lpstr>Wingdings</vt:lpstr>
      <vt:lpstr>Conception personnalisée</vt:lpstr>
      <vt:lpstr>3_Thème Office</vt:lpstr>
      <vt:lpstr>Présentation PowerPoint</vt:lpstr>
      <vt:lpstr>Enjeux</vt:lpstr>
      <vt:lpstr>La notion de vulnérabilité</vt:lpstr>
      <vt:lpstr>La notion de résilience</vt:lpstr>
      <vt:lpstr>Vulnérabilité, Résilience et Capacité d’adaptation</vt:lpstr>
      <vt:lpstr>La notion de capacité d’adaptation</vt:lpstr>
      <vt:lpstr>Présentation PowerPoint</vt:lpstr>
      <vt:lpstr>Merci de votre attention</vt:lpstr>
    </vt:vector>
  </TitlesOfParts>
  <Company>SR21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la Stratégie de Spécialisation Intelligente (S3) de La Réunion</dc:title>
  <dc:creator>Veronique LEUNG-THEUNG-LONG</dc:creator>
  <cp:lastModifiedBy>Microsoft Office User</cp:lastModifiedBy>
  <cp:revision>59</cp:revision>
  <dcterms:created xsi:type="dcterms:W3CDTF">2014-11-14T04:44:56Z</dcterms:created>
  <dcterms:modified xsi:type="dcterms:W3CDTF">2021-09-09T06:50:36Z</dcterms:modified>
</cp:coreProperties>
</file>