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7"/>
  </p:notesMasterIdLst>
  <p:handoutMasterIdLst>
    <p:handoutMasterId r:id="rId8"/>
  </p:handoutMasterIdLst>
  <p:sldIdLst>
    <p:sldId id="271" r:id="rId2"/>
    <p:sldId id="289" r:id="rId3"/>
    <p:sldId id="293" r:id="rId4"/>
    <p:sldId id="294" r:id="rId5"/>
    <p:sldId id="280" r:id="rId6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Dubai" panose="020B0503030403030204" pitchFamily="34" charset="-78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3E7"/>
    <a:srgbClr val="008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612BB2F-6735-4C7A-8511-A803968E0FAC}">
  <a:tblStyle styleId="{0612BB2F-6735-4C7A-8511-A803968E0FA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9AAFC86-9DE2-4106-9C8E-82D3AFBDFC3F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754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3777555-03EB-434A-9BF6-92D4FAD0DC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B2B5BCA-30BE-4487-BC13-9642D6B8F8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90A8F-BDD0-4BE1-97C5-3B82F84A3A29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7CB341F-3933-442F-8744-19B16B942A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9B1E9D5-60FD-4B5E-996E-24DAACA5FA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39201-AB96-46A8-9B98-DA4AB0BB56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16544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5504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5504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0623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">
  <p:cSld name="intro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838200" y="616226"/>
            <a:ext cx="10515600" cy="1074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3E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3E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838200" y="616226"/>
            <a:ext cx="10515600" cy="1074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3E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3E7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3E7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3E7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>
            <a:off x="838200" y="616226"/>
            <a:ext cx="10515600" cy="1074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3E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 rot="5400000">
            <a:off x="4098869" y="-1435044"/>
            <a:ext cx="3994262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3E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commons.wikimedia.org/wiki/File:Bretagne_Finistere_PointedeEspagnole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15000"/>
            <a:lum/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-69574"/>
            <a:ext cx="12192000" cy="685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1167462" y="-3155674"/>
            <a:ext cx="484621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838200" y="616226"/>
            <a:ext cx="10515600" cy="1074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3E7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B3E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994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3E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050205" y="6331226"/>
            <a:ext cx="929645" cy="4011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oogle Shape;15;p1"/>
          <p:cNvCxnSpPr/>
          <p:nvPr/>
        </p:nvCxnSpPr>
        <p:spPr>
          <a:xfrm>
            <a:off x="10853530" y="6301409"/>
            <a:ext cx="0" cy="41744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" name="Google Shape;16;p1"/>
          <p:cNvSpPr/>
          <p:nvPr/>
        </p:nvSpPr>
        <p:spPr>
          <a:xfrm>
            <a:off x="11353800" y="-69574"/>
            <a:ext cx="161227" cy="102662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"/>
          <p:cNvSpPr/>
          <p:nvPr/>
        </p:nvSpPr>
        <p:spPr>
          <a:xfrm>
            <a:off x="11515027" y="-69576"/>
            <a:ext cx="173390" cy="1404000"/>
          </a:xfrm>
          <a:prstGeom prst="rect">
            <a:avLst/>
          </a:prstGeom>
          <a:solidFill>
            <a:srgbClr val="00B3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"/>
          <p:cNvPicPr preferRelativeResize="0"/>
          <p:nvPr/>
        </p:nvPicPr>
        <p:blipFill rotWithShape="1">
          <a:blip r:embed="rId15">
            <a:alphaModFix/>
          </a:blip>
          <a:srcRect l="47845" r="24450"/>
          <a:stretch/>
        </p:blipFill>
        <p:spPr>
          <a:xfrm>
            <a:off x="11285327" y="-122941"/>
            <a:ext cx="298174" cy="10763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>
            <a:extLst>
              <a:ext uri="{FF2B5EF4-FFF2-40B4-BE49-F238E27FC236}">
                <a16:creationId xmlns:a16="http://schemas.microsoft.com/office/drawing/2014/main" id="{37E67AC4-AAE3-4DB6-91F0-E6C7E0EA381B}"/>
              </a:ext>
            </a:extLst>
          </p:cNvPr>
          <p:cNvSpPr txBox="1"/>
          <p:nvPr/>
        </p:nvSpPr>
        <p:spPr>
          <a:xfrm>
            <a:off x="2169269" y="531434"/>
            <a:ext cx="7782128" cy="313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3600" b="1" i="1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ctr"/>
            <a:r>
              <a:rPr lang="fr-FR" sz="2000" b="1" i="1" dirty="0">
                <a:solidFill>
                  <a:srgbClr val="00B3E7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EIT 2021, intervention d’Harmony ROCHE pour Finistère 360°</a:t>
            </a:r>
          </a:p>
          <a:p>
            <a:pPr algn="ctr"/>
            <a:endParaRPr lang="fr-FR" sz="2000" b="1" i="1" dirty="0">
              <a:solidFill>
                <a:srgbClr val="00B3E7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ctr"/>
            <a:endParaRPr lang="fr-FR" sz="3600" b="1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4000" b="1" dirty="0">
                <a:solidFill>
                  <a:srgbClr val="201F1E"/>
                </a:solidFill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Faire des Transitions un moteur des synergies territoriales</a:t>
            </a:r>
            <a:endParaRPr lang="fr-FR" sz="4000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68511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BADA60E-9BA5-4189-80D7-D6771AEEB393}"/>
              </a:ext>
            </a:extLst>
          </p:cNvPr>
          <p:cNvSpPr txBox="1"/>
          <p:nvPr/>
        </p:nvSpPr>
        <p:spPr>
          <a:xfrm>
            <a:off x="434195" y="812979"/>
            <a:ext cx="84860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B3E7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Vous avez dit Transitions?</a:t>
            </a:r>
          </a:p>
          <a:p>
            <a:endParaRPr lang="fr-FR" sz="2000" dirty="0">
              <a:solidFill>
                <a:srgbClr val="0070C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endParaRPr lang="fr-FR" sz="3200" dirty="0">
              <a:solidFill>
                <a:srgbClr val="0070C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0AF6501-961F-4C46-B6FE-D797F951C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3" y="1699707"/>
            <a:ext cx="5843714" cy="358043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7A06112-DBAA-45F5-A5BA-DEBE517B01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8097" y="966459"/>
            <a:ext cx="3223338" cy="1801276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9" name="Hexagone 8">
            <a:extLst>
              <a:ext uri="{FF2B5EF4-FFF2-40B4-BE49-F238E27FC236}">
                <a16:creationId xmlns:a16="http://schemas.microsoft.com/office/drawing/2014/main" id="{EC8C7EA4-16EF-4022-8D0A-7979C6EB46C2}"/>
              </a:ext>
            </a:extLst>
          </p:cNvPr>
          <p:cNvSpPr/>
          <p:nvPr/>
        </p:nvSpPr>
        <p:spPr>
          <a:xfrm>
            <a:off x="7462994" y="3582359"/>
            <a:ext cx="1624519" cy="1371600"/>
          </a:xfrm>
          <a:prstGeom prst="hexagon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ECOLOGIE</a:t>
            </a:r>
          </a:p>
        </p:txBody>
      </p:sp>
      <p:sp>
        <p:nvSpPr>
          <p:cNvPr id="10" name="Hexagone 9">
            <a:extLst>
              <a:ext uri="{FF2B5EF4-FFF2-40B4-BE49-F238E27FC236}">
                <a16:creationId xmlns:a16="http://schemas.microsoft.com/office/drawing/2014/main" id="{3CFC8F53-D6EC-4FB4-BB26-BEAB9DAA4F74}"/>
              </a:ext>
            </a:extLst>
          </p:cNvPr>
          <p:cNvSpPr/>
          <p:nvPr/>
        </p:nvSpPr>
        <p:spPr>
          <a:xfrm>
            <a:off x="9014914" y="4307745"/>
            <a:ext cx="1624519" cy="137160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SOCIAL</a:t>
            </a:r>
          </a:p>
        </p:txBody>
      </p:sp>
      <p:sp>
        <p:nvSpPr>
          <p:cNvPr id="11" name="Hexagone 10">
            <a:extLst>
              <a:ext uri="{FF2B5EF4-FFF2-40B4-BE49-F238E27FC236}">
                <a16:creationId xmlns:a16="http://schemas.microsoft.com/office/drawing/2014/main" id="{410A0302-661E-4EA1-87F9-F55E85838253}"/>
              </a:ext>
            </a:extLst>
          </p:cNvPr>
          <p:cNvSpPr/>
          <p:nvPr/>
        </p:nvSpPr>
        <p:spPr>
          <a:xfrm>
            <a:off x="6083385" y="4307745"/>
            <a:ext cx="1624519" cy="1371600"/>
          </a:xfrm>
          <a:prstGeom prst="hexagon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ECONOMIE</a:t>
            </a:r>
          </a:p>
        </p:txBody>
      </p:sp>
      <p:sp>
        <p:nvSpPr>
          <p:cNvPr id="12" name="Hexagone 11">
            <a:extLst>
              <a:ext uri="{FF2B5EF4-FFF2-40B4-BE49-F238E27FC236}">
                <a16:creationId xmlns:a16="http://schemas.microsoft.com/office/drawing/2014/main" id="{A8C5B74A-81E3-47EE-B0DE-5D6B2C1697F9}"/>
              </a:ext>
            </a:extLst>
          </p:cNvPr>
          <p:cNvSpPr/>
          <p:nvPr/>
        </p:nvSpPr>
        <p:spPr>
          <a:xfrm>
            <a:off x="7462994" y="5122369"/>
            <a:ext cx="1852875" cy="1371600"/>
          </a:xfrm>
          <a:prstGeom prst="hexagon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/>
              <a:t>GOUVERNANCE</a:t>
            </a:r>
          </a:p>
        </p:txBody>
      </p:sp>
      <p:sp>
        <p:nvSpPr>
          <p:cNvPr id="13" name="Hexagone 12">
            <a:extLst>
              <a:ext uri="{FF2B5EF4-FFF2-40B4-BE49-F238E27FC236}">
                <a16:creationId xmlns:a16="http://schemas.microsoft.com/office/drawing/2014/main" id="{6CF15AA4-A0B9-4D7E-A7F7-DA7ECD028754}"/>
              </a:ext>
            </a:extLst>
          </p:cNvPr>
          <p:cNvSpPr/>
          <p:nvPr/>
        </p:nvSpPr>
        <p:spPr>
          <a:xfrm>
            <a:off x="10467122" y="3582359"/>
            <a:ext cx="1624519" cy="1371600"/>
          </a:xfrm>
          <a:prstGeom prst="hexagon">
            <a:avLst/>
          </a:prstGeom>
          <a:solidFill>
            <a:srgbClr val="008CB4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TERRITOIRE</a:t>
            </a:r>
          </a:p>
        </p:txBody>
      </p:sp>
    </p:spTree>
    <p:extLst>
      <p:ext uri="{BB962C8B-B14F-4D97-AF65-F5344CB8AC3E}">
        <p14:creationId xmlns:p14="http://schemas.microsoft.com/office/powerpoint/2010/main" val="3085435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BADA60E-9BA5-4189-80D7-D6771AEEB393}"/>
              </a:ext>
            </a:extLst>
          </p:cNvPr>
          <p:cNvSpPr txBox="1"/>
          <p:nvPr/>
        </p:nvSpPr>
        <p:spPr>
          <a:xfrm>
            <a:off x="434195" y="842162"/>
            <a:ext cx="1113199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B3E7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Synergies territoriales cherchent sujet idéal…</a:t>
            </a:r>
          </a:p>
          <a:p>
            <a:endParaRPr lang="fr-FR" sz="3600" b="1" dirty="0">
              <a:solidFill>
                <a:srgbClr val="00B3E7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r>
              <a:rPr lang="fr-FR" sz="2800" b="1" dirty="0">
                <a:solidFill>
                  <a:srgbClr val="0070C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Les Transitions, un sujet de réflexion et d’action(s) </a:t>
            </a:r>
            <a:r>
              <a:rPr lang="fr-FR" sz="3200" b="1" dirty="0">
                <a:solidFill>
                  <a:srgbClr val="0070C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:</a:t>
            </a:r>
          </a:p>
          <a:p>
            <a:endParaRPr lang="fr-FR" sz="3200" b="1" dirty="0">
              <a:solidFill>
                <a:srgbClr val="0070C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dirty="0">
                <a:solidFill>
                  <a:srgbClr val="0070C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Universel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fr-FR" sz="2800" dirty="0">
              <a:solidFill>
                <a:srgbClr val="0070C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dirty="0">
                <a:solidFill>
                  <a:srgbClr val="0070C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 faible coût d’entrée</a:t>
            </a:r>
          </a:p>
          <a:p>
            <a:endParaRPr lang="fr-FR" sz="2800" dirty="0">
              <a:solidFill>
                <a:srgbClr val="0070C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dirty="0">
                <a:solidFill>
                  <a:srgbClr val="0070C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Déployable « à la carte »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BFD58F2-9E2E-4E15-9F1A-F0A0B70E8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47900">
            <a:off x="7677741" y="4054442"/>
            <a:ext cx="1853172" cy="247145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9F6EC5A-B169-4E20-BE8E-9EA64A835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6676" y="1681946"/>
            <a:ext cx="1585324" cy="209296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65AAF04-5DDD-450F-8697-DE56042B00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67614">
            <a:off x="9178302" y="2425534"/>
            <a:ext cx="1585324" cy="1645197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069A7F4-3F97-4A3A-92E1-C94FA1EB58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10474">
            <a:off x="6417780" y="4525957"/>
            <a:ext cx="1238250" cy="189547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63E1565-BAEC-4959-8C08-2AE1BE555A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385" y="2562312"/>
            <a:ext cx="2819439" cy="1878451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8802D93-FF9D-4F4A-877E-D2C7FB787B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71278" y="4072516"/>
            <a:ext cx="3102859" cy="1629001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2267703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BADA60E-9BA5-4189-80D7-D6771AEEB393}"/>
              </a:ext>
            </a:extLst>
          </p:cNvPr>
          <p:cNvSpPr txBox="1"/>
          <p:nvPr/>
        </p:nvSpPr>
        <p:spPr>
          <a:xfrm>
            <a:off x="434195" y="842162"/>
            <a:ext cx="1113199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B3E7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Focus: </a:t>
            </a:r>
            <a:r>
              <a:rPr lang="fr-FR" sz="2800" b="1" dirty="0">
                <a:solidFill>
                  <a:srgbClr val="00B3E7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les Transitions, un sujet pour les « grosses » boîtes/organisations?</a:t>
            </a:r>
          </a:p>
          <a:p>
            <a:endParaRPr lang="fr-FR" sz="3200" b="1" dirty="0">
              <a:solidFill>
                <a:srgbClr val="0070C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dirty="0">
                <a:solidFill>
                  <a:srgbClr val="0070C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De l’intérêt d’une approche native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fr-FR" sz="2800" dirty="0">
              <a:solidFill>
                <a:srgbClr val="0070C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dirty="0">
                <a:solidFill>
                  <a:srgbClr val="0070C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(Re)faire le choix de son éthique</a:t>
            </a:r>
          </a:p>
          <a:p>
            <a:endParaRPr lang="fr-FR" sz="2800" dirty="0">
              <a:solidFill>
                <a:srgbClr val="0070C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dirty="0">
                <a:solidFill>
                  <a:srgbClr val="0070C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Inverser le pouvoir de prescription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7B41039-859D-4C51-97B5-D99E30C21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9431" y="1638300"/>
            <a:ext cx="3303985" cy="4229100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1616063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>
            <a:extLst>
              <a:ext uri="{FF2B5EF4-FFF2-40B4-BE49-F238E27FC236}">
                <a16:creationId xmlns:a16="http://schemas.microsoft.com/office/drawing/2014/main" id="{37E67AC4-AAE3-4DB6-91F0-E6C7E0EA381B}"/>
              </a:ext>
            </a:extLst>
          </p:cNvPr>
          <p:cNvSpPr txBox="1"/>
          <p:nvPr/>
        </p:nvSpPr>
        <p:spPr>
          <a:xfrm>
            <a:off x="2497080" y="1954307"/>
            <a:ext cx="68278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3600" b="1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ctr"/>
            <a:endParaRPr lang="fr-FR" sz="3600" b="1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ctr"/>
            <a:r>
              <a:rPr lang="fr-FR" sz="36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24876198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100</Words>
  <Application>Microsoft Office PowerPoint</Application>
  <PresentationFormat>Grand écran</PresentationFormat>
  <Paragraphs>33</Paragraphs>
  <Slides>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Dubai</vt:lpstr>
      <vt:lpstr>Wingdings</vt:lpstr>
      <vt:lpstr>Noto Sans Symbols</vt:lpstr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Harmony ROCHE</dc:creator>
  <cp:lastModifiedBy>Harmony ROCHE</cp:lastModifiedBy>
  <cp:revision>47</cp:revision>
  <dcterms:modified xsi:type="dcterms:W3CDTF">2021-08-30T15:32:18Z</dcterms:modified>
</cp:coreProperties>
</file>