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1" r:id="rId2"/>
  </p:sldMasterIdLst>
  <p:notesMasterIdLst>
    <p:notesMasterId r:id="rId8"/>
  </p:notesMasterIdLst>
  <p:sldIdLst>
    <p:sldId id="289" r:id="rId3"/>
    <p:sldId id="294" r:id="rId4"/>
    <p:sldId id="296" r:id="rId5"/>
    <p:sldId id="297" r:id="rId6"/>
    <p:sldId id="298" r:id="rId7"/>
  </p:sldIdLst>
  <p:sldSz cx="9144000" cy="5143500" type="screen16x9"/>
  <p:notesSz cx="6858000" cy="9144000"/>
  <p:embeddedFontLst>
    <p:embeddedFont>
      <p:font typeface="Century Gothic" panose="020B0604020202020204" charset="0"/>
      <p:regular r:id="rId9"/>
      <p:bold r:id="rId10"/>
      <p:italic r:id="rId11"/>
      <p:boldItalic r:id="rId12"/>
    </p:embeddedFont>
    <p:embeddedFont>
      <p:font typeface="Source Sans Pro" panose="020B0503030403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  <p15:guide id="3" orient="horz" pos="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80" autoAdjust="0"/>
  </p:normalViewPr>
  <p:slideViewPr>
    <p:cSldViewPr snapToGrid="0">
      <p:cViewPr varScale="1">
        <p:scale>
          <a:sx n="83" d="100"/>
          <a:sy n="83" d="100"/>
        </p:scale>
        <p:origin x="912" y="66"/>
      </p:cViewPr>
      <p:guideLst>
        <p:guide orient="horz" pos="1620"/>
        <p:guide pos="2880"/>
        <p:guide orient="horz" pos="57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n"/>
          <p:cNvSpPr txBox="1"/>
          <p:nvPr/>
        </p:nvSpPr>
        <p:spPr>
          <a:xfrm>
            <a:off x="3884612" y="0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n"/>
          <p:cNvSpPr>
            <a:spLocks noGrp="1" noRot="1" noChangeAspect="1"/>
          </p:cNvSpPr>
          <p:nvPr>
            <p:ph type="sldImg" idx="2"/>
          </p:nvPr>
        </p:nvSpPr>
        <p:spPr>
          <a:xfrm>
            <a:off x="383900" y="685800"/>
            <a:ext cx="6072900" cy="341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" name="Google Shape;1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7" cy="409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54337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54337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9751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aseline="0" dirty="0" smtClean="0"/>
              <a:t>Message intro ministères</a:t>
            </a:r>
            <a:endParaRPr lang="fr-FR" baseline="0" dirty="0" smtClean="0"/>
          </a:p>
        </p:txBody>
      </p:sp>
      <p:sp>
        <p:nvSpPr>
          <p:cNvPr id="231" name="Google Shape;2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531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819c03f97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aseline="0" dirty="0" smtClean="0"/>
              <a:t>Rappel irritant et du terreau</a:t>
            </a:r>
            <a:endParaRPr lang="fr-FR" baseline="0" dirty="0" smtClean="0"/>
          </a:p>
        </p:txBody>
      </p:sp>
      <p:sp>
        <p:nvSpPr>
          <p:cNvPr id="297" name="Google Shape;297;g8819c03f9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022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819c03f97_0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Pincée numérique</a:t>
            </a:r>
            <a:r>
              <a:rPr lang="fr-FR" baseline="0" dirty="0" smtClean="0"/>
              <a:t> sur l’existant</a:t>
            </a:r>
            <a:endParaRPr lang="fr-FR" baseline="0" dirty="0" smtClean="0"/>
          </a:p>
        </p:txBody>
      </p:sp>
      <p:sp>
        <p:nvSpPr>
          <p:cNvPr id="350" name="Google Shape;350;g8819c03f97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44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dirty="0" smtClean="0"/>
              <a:t>Explication de </a:t>
            </a:r>
            <a:r>
              <a:rPr lang="fr-FR" dirty="0" err="1" smtClean="0"/>
              <a:t>PdE</a:t>
            </a:r>
            <a:r>
              <a:rPr lang="fr-FR" baseline="0" dirty="0" smtClean="0"/>
              <a:t> </a:t>
            </a:r>
            <a:r>
              <a:rPr lang="fr-FR" dirty="0" smtClean="0"/>
              <a:t>et premières</a:t>
            </a:r>
            <a:r>
              <a:rPr lang="fr-FR" baseline="0" dirty="0" smtClean="0"/>
              <a:t> réponses « hybridation »</a:t>
            </a:r>
            <a:endParaRPr dirty="0"/>
          </a:p>
        </p:txBody>
      </p:sp>
      <p:sp>
        <p:nvSpPr>
          <p:cNvPr id="587" name="Google Shape;5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261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819c03f97_0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aseline="0" dirty="0" smtClean="0"/>
              <a:t>Expérience </a:t>
            </a:r>
            <a:r>
              <a:rPr lang="fr-FR" baseline="0" dirty="0" err="1" smtClean="0"/>
              <a:t>PdE</a:t>
            </a:r>
            <a:r>
              <a:rPr lang="fr-FR" baseline="0" dirty="0" smtClean="0"/>
              <a:t> de l’hybridation.</a:t>
            </a:r>
            <a:endParaRPr lang="fr-FR" baseline="0" dirty="0" smtClean="0"/>
          </a:p>
        </p:txBody>
      </p:sp>
      <p:sp>
        <p:nvSpPr>
          <p:cNvPr id="241" name="Google Shape;241;g8819c03f97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809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ctrTitle"/>
          </p:nvPr>
        </p:nvSpPr>
        <p:spPr>
          <a:xfrm>
            <a:off x="757992" y="1297272"/>
            <a:ext cx="10947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9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rgbClr val="0031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7635492" y="545228"/>
            <a:ext cx="4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864981" y="1934997"/>
            <a:ext cx="6128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2"/>
          </p:nvPr>
        </p:nvSpPr>
        <p:spPr>
          <a:xfrm>
            <a:off x="864981" y="3302994"/>
            <a:ext cx="61281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">
  <p:cSld name="Diapositive de titr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"/>
            <a:ext cx="9144000" cy="514221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2"/>
          <p:cNvSpPr>
            <a:spLocks noGrp="1"/>
          </p:cNvSpPr>
          <p:nvPr>
            <p:ph type="pic" idx="2"/>
          </p:nvPr>
        </p:nvSpPr>
        <p:spPr>
          <a:xfrm>
            <a:off x="3371396" y="0"/>
            <a:ext cx="5295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42"/>
          <p:cNvSpPr txBox="1">
            <a:spLocks noGrp="1"/>
          </p:cNvSpPr>
          <p:nvPr>
            <p:ph type="ctrTitle"/>
          </p:nvPr>
        </p:nvSpPr>
        <p:spPr>
          <a:xfrm>
            <a:off x="408600" y="3462982"/>
            <a:ext cx="3981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9"/>
              </a:buClr>
              <a:buSzPts val="2500"/>
              <a:buFont typeface="Century Gothic"/>
              <a:buNone/>
              <a:defRPr sz="2500" b="0" i="0" u="none" strike="noStrike" cap="none">
                <a:solidFill>
                  <a:srgbClr val="0031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cxnSp>
        <p:nvCxnSpPr>
          <p:cNvPr id="293" name="Google Shape;293;p42"/>
          <p:cNvCxnSpPr/>
          <p:nvPr/>
        </p:nvCxnSpPr>
        <p:spPr>
          <a:xfrm>
            <a:off x="477520" y="3416300"/>
            <a:ext cx="2948700" cy="0"/>
          </a:xfrm>
          <a:prstGeom prst="straightConnector1">
            <a:avLst/>
          </a:prstGeom>
          <a:noFill/>
          <a:ln w="12700" cap="flat" cmpd="sng">
            <a:solidFill>
              <a:srgbClr val="00318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4" name="Google Shape;294;p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6131" y="2835001"/>
            <a:ext cx="1656623" cy="316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7" name="Google Shape;297;p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8" name="Google Shape;29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1" name="Google Shape;301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9" name="Google Shape;309;p4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0" name="Google Shape;310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6" name="Google Shape;316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7" name="Google Shape;317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0" name="Google Shape;320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4" name="Google Shape;324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5" name="Google Shape;325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29" name="Google Shape;329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">
  <p:cSld name="Diapositive de titre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"/>
            <a:ext cx="9144000" cy="514221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>
            <a:spLocks noGrp="1"/>
          </p:cNvSpPr>
          <p:nvPr>
            <p:ph type="pic" idx="2"/>
          </p:nvPr>
        </p:nvSpPr>
        <p:spPr>
          <a:xfrm>
            <a:off x="3371396" y="0"/>
            <a:ext cx="5295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ctrTitle"/>
          </p:nvPr>
        </p:nvSpPr>
        <p:spPr>
          <a:xfrm>
            <a:off x="408600" y="3462982"/>
            <a:ext cx="3981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9"/>
              </a:buClr>
              <a:buSzPts val="2500"/>
              <a:buFont typeface="Century Gothic"/>
              <a:buNone/>
              <a:defRPr sz="2500" b="0" i="0" u="none" strike="noStrike" cap="none">
                <a:solidFill>
                  <a:srgbClr val="0031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8" name="Google Shape;198;p30"/>
          <p:cNvCxnSpPr/>
          <p:nvPr/>
        </p:nvCxnSpPr>
        <p:spPr>
          <a:xfrm>
            <a:off x="477520" y="3416300"/>
            <a:ext cx="2948700" cy="0"/>
          </a:xfrm>
          <a:prstGeom prst="straightConnector1">
            <a:avLst/>
          </a:prstGeom>
          <a:noFill/>
          <a:ln w="12700" cap="flat" cmpd="sng">
            <a:solidFill>
              <a:srgbClr val="00318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9" name="Google Shape;199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6131" y="2835001"/>
            <a:ext cx="1656623" cy="316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2" name="Google Shape;332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2">
  <p:cSld name="Diapositive de titre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4"/>
          <p:cNvSpPr txBox="1">
            <a:spLocks noGrp="1"/>
          </p:cNvSpPr>
          <p:nvPr>
            <p:ph type="ctrTitle"/>
          </p:nvPr>
        </p:nvSpPr>
        <p:spPr>
          <a:xfrm>
            <a:off x="757992" y="1297272"/>
            <a:ext cx="10947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9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rgbClr val="0031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54"/>
          <p:cNvSpPr txBox="1">
            <a:spLocks noGrp="1"/>
          </p:cNvSpPr>
          <p:nvPr>
            <p:ph type="sldNum" idx="12"/>
          </p:nvPr>
        </p:nvSpPr>
        <p:spPr>
          <a:xfrm>
            <a:off x="7635492" y="545228"/>
            <a:ext cx="4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39" name="Google Shape;339;p54"/>
          <p:cNvSpPr txBox="1">
            <a:spLocks noGrp="1"/>
          </p:cNvSpPr>
          <p:nvPr>
            <p:ph type="body" idx="1"/>
          </p:nvPr>
        </p:nvSpPr>
        <p:spPr>
          <a:xfrm>
            <a:off x="864981" y="1934998"/>
            <a:ext cx="27744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54"/>
          <p:cNvSpPr txBox="1">
            <a:spLocks noGrp="1"/>
          </p:cNvSpPr>
          <p:nvPr>
            <p:ph type="body" idx="2"/>
          </p:nvPr>
        </p:nvSpPr>
        <p:spPr>
          <a:xfrm>
            <a:off x="864981" y="2860194"/>
            <a:ext cx="2774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3"/>
          </p:nvPr>
        </p:nvSpPr>
        <p:spPr>
          <a:xfrm>
            <a:off x="4391223" y="2074473"/>
            <a:ext cx="8853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54"/>
          <p:cNvSpPr txBox="1">
            <a:spLocks noGrp="1"/>
          </p:cNvSpPr>
          <p:nvPr>
            <p:ph type="body" idx="4"/>
          </p:nvPr>
        </p:nvSpPr>
        <p:spPr>
          <a:xfrm>
            <a:off x="5773059" y="2074473"/>
            <a:ext cx="8853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54"/>
          <p:cNvSpPr txBox="1">
            <a:spLocks noGrp="1"/>
          </p:cNvSpPr>
          <p:nvPr>
            <p:ph type="body" idx="5"/>
          </p:nvPr>
        </p:nvSpPr>
        <p:spPr>
          <a:xfrm>
            <a:off x="7093479" y="2074473"/>
            <a:ext cx="8853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54"/>
          <p:cNvSpPr txBox="1">
            <a:spLocks noGrp="1"/>
          </p:cNvSpPr>
          <p:nvPr>
            <p:ph type="body" idx="6"/>
          </p:nvPr>
        </p:nvSpPr>
        <p:spPr>
          <a:xfrm>
            <a:off x="4391223" y="2488164"/>
            <a:ext cx="8853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54"/>
          <p:cNvSpPr txBox="1">
            <a:spLocks noGrp="1"/>
          </p:cNvSpPr>
          <p:nvPr>
            <p:ph type="body" idx="7"/>
          </p:nvPr>
        </p:nvSpPr>
        <p:spPr>
          <a:xfrm>
            <a:off x="5773059" y="2488164"/>
            <a:ext cx="8853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54"/>
          <p:cNvSpPr txBox="1">
            <a:spLocks noGrp="1"/>
          </p:cNvSpPr>
          <p:nvPr>
            <p:ph type="body" idx="8"/>
          </p:nvPr>
        </p:nvSpPr>
        <p:spPr>
          <a:xfrm>
            <a:off x="7093479" y="2488164"/>
            <a:ext cx="8853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e de titre">
  <p:cSld name="2_Diapositive de titr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ctrTitle"/>
          </p:nvPr>
        </p:nvSpPr>
        <p:spPr>
          <a:xfrm>
            <a:off x="757992" y="1075872"/>
            <a:ext cx="62346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9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rgbClr val="0031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sldNum" idx="12"/>
          </p:nvPr>
        </p:nvSpPr>
        <p:spPr>
          <a:xfrm>
            <a:off x="7635492" y="545228"/>
            <a:ext cx="4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864981" y="1713597"/>
            <a:ext cx="6128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2"/>
          </p:nvPr>
        </p:nvSpPr>
        <p:spPr>
          <a:xfrm>
            <a:off x="864981" y="3648594"/>
            <a:ext cx="61281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3"/>
          </p:nvPr>
        </p:nvSpPr>
        <p:spPr>
          <a:xfrm>
            <a:off x="864394" y="3115866"/>
            <a:ext cx="61281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189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31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>
            <a:spLocks noGrp="1"/>
          </p:cNvSpPr>
          <p:nvPr>
            <p:ph type="pic" idx="2"/>
          </p:nvPr>
        </p:nvSpPr>
        <p:spPr>
          <a:xfrm>
            <a:off x="0" y="-187599"/>
            <a:ext cx="2807700" cy="53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1990045" y="975803"/>
            <a:ext cx="650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9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rgbClr val="0031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2351317" y="1539478"/>
            <a:ext cx="356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7635492" y="545228"/>
            <a:ext cx="4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3"/>
          </p:nvPr>
        </p:nvSpPr>
        <p:spPr>
          <a:xfrm>
            <a:off x="2686051" y="2506434"/>
            <a:ext cx="3230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4"/>
          </p:nvPr>
        </p:nvSpPr>
        <p:spPr>
          <a:xfrm>
            <a:off x="3066495" y="3500428"/>
            <a:ext cx="2850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900"/>
              <a:buFont typeface="Arial"/>
              <a:buChar char="•"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5"/>
          </p:nvPr>
        </p:nvSpPr>
        <p:spPr>
          <a:xfrm>
            <a:off x="6454823" y="3507884"/>
            <a:ext cx="20421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body" idx="6"/>
          </p:nvPr>
        </p:nvSpPr>
        <p:spPr>
          <a:xfrm>
            <a:off x="6142435" y="1496616"/>
            <a:ext cx="2355000" cy="18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>
  <p:cSld name="Comparais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447380" y="766554"/>
            <a:ext cx="655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EA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body" idx="1"/>
          </p:nvPr>
        </p:nvSpPr>
        <p:spPr>
          <a:xfrm>
            <a:off x="571010" y="1626480"/>
            <a:ext cx="17697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sldNum" idx="12"/>
          </p:nvPr>
        </p:nvSpPr>
        <p:spPr>
          <a:xfrm>
            <a:off x="7635492" y="545228"/>
            <a:ext cx="4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cxnSp>
        <p:nvCxnSpPr>
          <p:cNvPr id="219" name="Google Shape;219;p33"/>
          <p:cNvCxnSpPr/>
          <p:nvPr/>
        </p:nvCxnSpPr>
        <p:spPr>
          <a:xfrm>
            <a:off x="516589" y="1626480"/>
            <a:ext cx="0" cy="1871700"/>
          </a:xfrm>
          <a:prstGeom prst="straightConnector1">
            <a:avLst/>
          </a:prstGeom>
          <a:noFill/>
          <a:ln w="9525" cap="flat" cmpd="sng">
            <a:solidFill>
              <a:srgbClr val="4C4C4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0" name="Google Shape;220;p33"/>
          <p:cNvSpPr txBox="1">
            <a:spLocks noGrp="1"/>
          </p:cNvSpPr>
          <p:nvPr>
            <p:ph type="body" idx="2"/>
          </p:nvPr>
        </p:nvSpPr>
        <p:spPr>
          <a:xfrm>
            <a:off x="2567183" y="2470745"/>
            <a:ext cx="1239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3"/>
          </p:nvPr>
        </p:nvSpPr>
        <p:spPr>
          <a:xfrm>
            <a:off x="2567183" y="3860261"/>
            <a:ext cx="1625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4"/>
          </p:nvPr>
        </p:nvSpPr>
        <p:spPr>
          <a:xfrm>
            <a:off x="2571265" y="3563711"/>
            <a:ext cx="16251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33"/>
          <p:cNvSpPr>
            <a:spLocks noGrp="1"/>
          </p:cNvSpPr>
          <p:nvPr>
            <p:ph type="pic" idx="5"/>
          </p:nvPr>
        </p:nvSpPr>
        <p:spPr>
          <a:xfrm>
            <a:off x="3471863" y="-177403"/>
            <a:ext cx="5069400" cy="5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6"/>
          </p:nvPr>
        </p:nvSpPr>
        <p:spPr>
          <a:xfrm>
            <a:off x="571500" y="3664744"/>
            <a:ext cx="17691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/>
          <p:nvPr/>
        </p:nvSpPr>
        <p:spPr>
          <a:xfrm>
            <a:off x="-54000" y="4611600"/>
            <a:ext cx="9198000" cy="53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" y="-177573"/>
            <a:ext cx="9142735" cy="532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7076" y="66736"/>
            <a:ext cx="1625333" cy="97687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 txBox="1">
            <a:spLocks noGrp="1"/>
          </p:cNvSpPr>
          <p:nvPr>
            <p:ph type="sldNum" idx="12"/>
          </p:nvPr>
        </p:nvSpPr>
        <p:spPr>
          <a:xfrm>
            <a:off x="7635492" y="545228"/>
            <a:ext cx="4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1"/>
          </p:nvPr>
        </p:nvSpPr>
        <p:spPr>
          <a:xfrm>
            <a:off x="1639338" y="3402571"/>
            <a:ext cx="25998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2"/>
          </p:nvPr>
        </p:nvSpPr>
        <p:spPr>
          <a:xfrm>
            <a:off x="5086155" y="3402571"/>
            <a:ext cx="25998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34"/>
          <p:cNvSpPr/>
          <p:nvPr/>
        </p:nvSpPr>
        <p:spPr>
          <a:xfrm>
            <a:off x="1527572" y="1364456"/>
            <a:ext cx="61008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3"/>
          </p:nvPr>
        </p:nvSpPr>
        <p:spPr>
          <a:xfrm>
            <a:off x="1409440" y="2772966"/>
            <a:ext cx="14373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4"/>
          </p:nvPr>
        </p:nvSpPr>
        <p:spPr>
          <a:xfrm>
            <a:off x="3063738" y="2772966"/>
            <a:ext cx="14199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5"/>
          </p:nvPr>
        </p:nvSpPr>
        <p:spPr>
          <a:xfrm>
            <a:off x="4682829" y="2772966"/>
            <a:ext cx="14199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6"/>
          </p:nvPr>
        </p:nvSpPr>
        <p:spPr>
          <a:xfrm>
            <a:off x="6261246" y="2772966"/>
            <a:ext cx="14199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732" y="4658362"/>
            <a:ext cx="1400745" cy="2733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34"/>
          <p:cNvCxnSpPr/>
          <p:nvPr/>
        </p:nvCxnSpPr>
        <p:spPr>
          <a:xfrm rot="10800000">
            <a:off x="864913" y="4827395"/>
            <a:ext cx="5848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34"/>
          <p:cNvSpPr txBox="1"/>
          <p:nvPr/>
        </p:nvSpPr>
        <p:spPr>
          <a:xfrm>
            <a:off x="6713113" y="4694350"/>
            <a:ext cx="5892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DINSIC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ctrTitle"/>
          </p:nvPr>
        </p:nvSpPr>
        <p:spPr>
          <a:xfrm>
            <a:off x="757992" y="1297272"/>
            <a:ext cx="10947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9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rgbClr val="0031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sldNum" idx="12"/>
          </p:nvPr>
        </p:nvSpPr>
        <p:spPr>
          <a:xfrm>
            <a:off x="7635492" y="545228"/>
            <a:ext cx="4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body" idx="1"/>
          </p:nvPr>
        </p:nvSpPr>
        <p:spPr>
          <a:xfrm>
            <a:off x="864981" y="1934998"/>
            <a:ext cx="27744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2"/>
          </p:nvPr>
        </p:nvSpPr>
        <p:spPr>
          <a:xfrm>
            <a:off x="864981" y="2860194"/>
            <a:ext cx="2774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body" idx="3"/>
          </p:nvPr>
        </p:nvSpPr>
        <p:spPr>
          <a:xfrm>
            <a:off x="4391223" y="2074473"/>
            <a:ext cx="8853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body" idx="4"/>
          </p:nvPr>
        </p:nvSpPr>
        <p:spPr>
          <a:xfrm>
            <a:off x="5773059" y="2074473"/>
            <a:ext cx="8853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5"/>
          </p:nvPr>
        </p:nvSpPr>
        <p:spPr>
          <a:xfrm>
            <a:off x="7093479" y="2074473"/>
            <a:ext cx="8853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6"/>
          </p:nvPr>
        </p:nvSpPr>
        <p:spPr>
          <a:xfrm>
            <a:off x="4391223" y="2488164"/>
            <a:ext cx="8853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body" idx="7"/>
          </p:nvPr>
        </p:nvSpPr>
        <p:spPr>
          <a:xfrm>
            <a:off x="5773059" y="2488164"/>
            <a:ext cx="8853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8"/>
          </p:nvPr>
        </p:nvSpPr>
        <p:spPr>
          <a:xfrm>
            <a:off x="7093479" y="2488164"/>
            <a:ext cx="8853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title"/>
          </p:nvPr>
        </p:nvSpPr>
        <p:spPr>
          <a:xfrm>
            <a:off x="699353" y="742360"/>
            <a:ext cx="7006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9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rgbClr val="0031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body" idx="1"/>
          </p:nvPr>
        </p:nvSpPr>
        <p:spPr>
          <a:xfrm>
            <a:off x="699350" y="3181547"/>
            <a:ext cx="20013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37"/>
          <p:cNvSpPr txBox="1">
            <a:spLocks noGrp="1"/>
          </p:cNvSpPr>
          <p:nvPr>
            <p:ph type="body" idx="2"/>
          </p:nvPr>
        </p:nvSpPr>
        <p:spPr>
          <a:xfrm>
            <a:off x="5797484" y="2963273"/>
            <a:ext cx="2788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37"/>
          <p:cNvSpPr txBox="1">
            <a:spLocks noGrp="1"/>
          </p:cNvSpPr>
          <p:nvPr>
            <p:ph type="sldNum" idx="12"/>
          </p:nvPr>
        </p:nvSpPr>
        <p:spPr>
          <a:xfrm>
            <a:off x="7635492" y="545228"/>
            <a:ext cx="4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3"/>
          </p:nvPr>
        </p:nvSpPr>
        <p:spPr>
          <a:xfrm>
            <a:off x="3449621" y="3181547"/>
            <a:ext cx="20013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body" idx="4"/>
          </p:nvPr>
        </p:nvSpPr>
        <p:spPr>
          <a:xfrm>
            <a:off x="5942091" y="2107685"/>
            <a:ext cx="6891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5"/>
          </p:nvPr>
        </p:nvSpPr>
        <p:spPr>
          <a:xfrm>
            <a:off x="7218530" y="2107685"/>
            <a:ext cx="6891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6"/>
          </p:nvPr>
        </p:nvSpPr>
        <p:spPr>
          <a:xfrm>
            <a:off x="3831903" y="2053032"/>
            <a:ext cx="9507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body" idx="7"/>
          </p:nvPr>
        </p:nvSpPr>
        <p:spPr>
          <a:xfrm>
            <a:off x="1042916" y="2053032"/>
            <a:ext cx="9507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4C4C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7" name="Google Shape;267;p37"/>
          <p:cNvCxnSpPr/>
          <p:nvPr/>
        </p:nvCxnSpPr>
        <p:spPr>
          <a:xfrm>
            <a:off x="3064079" y="1528894"/>
            <a:ext cx="0" cy="3096600"/>
          </a:xfrm>
          <a:prstGeom prst="straightConnector1">
            <a:avLst/>
          </a:prstGeom>
          <a:noFill/>
          <a:ln w="9525" cap="flat" cmpd="sng">
            <a:solidFill>
              <a:srgbClr val="4C4C4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" name="Google Shape;268;p37"/>
          <p:cNvCxnSpPr/>
          <p:nvPr/>
        </p:nvCxnSpPr>
        <p:spPr>
          <a:xfrm>
            <a:off x="5618527" y="1528894"/>
            <a:ext cx="0" cy="3096600"/>
          </a:xfrm>
          <a:prstGeom prst="straightConnector1">
            <a:avLst/>
          </a:prstGeom>
          <a:noFill/>
          <a:ln w="9525" cap="flat" cmpd="sng">
            <a:solidFill>
              <a:srgbClr val="4C4C4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162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782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162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7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8560"/>
            <a:ext cx="9144000" cy="369490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7635492" y="545228"/>
            <a:ext cx="4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cxnSp>
        <p:nvCxnSpPr>
          <p:cNvPr id="181" name="Google Shape;181;p27"/>
          <p:cNvCxnSpPr/>
          <p:nvPr/>
        </p:nvCxnSpPr>
        <p:spPr>
          <a:xfrm rot="10800000">
            <a:off x="865078" y="4827395"/>
            <a:ext cx="6021900" cy="0"/>
          </a:xfrm>
          <a:prstGeom prst="straightConnector1">
            <a:avLst/>
          </a:prstGeom>
          <a:noFill/>
          <a:ln w="9525" cap="flat" cmpd="sng">
            <a:solidFill>
              <a:srgbClr val="4C4C4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27"/>
          <p:cNvSpPr txBox="1"/>
          <p:nvPr/>
        </p:nvSpPr>
        <p:spPr>
          <a:xfrm>
            <a:off x="6713113" y="4694350"/>
            <a:ext cx="589200" cy="23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DINSIC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650" y="4663762"/>
            <a:ext cx="1429655" cy="27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249" b="-21343"/>
          <a:stretch/>
        </p:blipFill>
        <p:spPr>
          <a:xfrm flipH="1">
            <a:off x="-1" y="-137160"/>
            <a:ext cx="1763851" cy="16564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/>
          <p:nvPr/>
        </p:nvSpPr>
        <p:spPr>
          <a:xfrm>
            <a:off x="350269" y="1714500"/>
            <a:ext cx="3097200" cy="152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9585" y="4705003"/>
            <a:ext cx="1740884" cy="221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/>
        </p:nvSpPr>
        <p:spPr>
          <a:xfrm>
            <a:off x="453450" y="4528125"/>
            <a:ext cx="3097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100" b="0" i="0" u="none" strike="noStrike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DGE/DGEFP/DINUM -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EIT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11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pic>
        <p:nvPicPr>
          <p:cNvPr id="236" name="Google Shape;23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29737"/>
            <a:ext cx="3814775" cy="169345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/>
          <p:nvPr/>
        </p:nvSpPr>
        <p:spPr>
          <a:xfrm>
            <a:off x="439838" y="2423594"/>
            <a:ext cx="45720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900" b="0" i="1" u="none" strike="noStrike" cap="none">
                <a:solidFill>
                  <a:srgbClr val="0031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service partenarial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900" b="0" i="1" u="none" strike="noStrike" cap="none">
                <a:solidFill>
                  <a:srgbClr val="0031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TPE &amp; PME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33"/>
          <p:cNvGrpSpPr/>
          <p:nvPr/>
        </p:nvGrpSpPr>
        <p:grpSpPr>
          <a:xfrm>
            <a:off x="2951536" y="-182556"/>
            <a:ext cx="6805040" cy="5508631"/>
            <a:chOff x="3935381" y="-243408"/>
            <a:chExt cx="9073387" cy="7344841"/>
          </a:xfrm>
        </p:grpSpPr>
        <p:pic>
          <p:nvPicPr>
            <p:cNvPr id="239" name="Google Shape;239;p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4570743" y="-5867"/>
              <a:ext cx="3955500" cy="7107300"/>
            </a:xfrm>
            <a:prstGeom prst="parallelogram">
              <a:avLst>
                <a:gd name="adj" fmla="val 56447"/>
              </a:avLst>
            </a:prstGeom>
            <a:noFill/>
            <a:ln>
              <a:noFill/>
            </a:ln>
          </p:spPr>
        </p:pic>
        <p:pic>
          <p:nvPicPr>
            <p:cNvPr id="240" name="Google Shape;240;p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6299101" y="-5867"/>
              <a:ext cx="3760500" cy="7052100"/>
            </a:xfrm>
            <a:prstGeom prst="parallelogram">
              <a:avLst>
                <a:gd name="adj" fmla="val 56262"/>
              </a:avLst>
            </a:prstGeom>
            <a:noFill/>
            <a:ln>
              <a:noFill/>
            </a:ln>
          </p:spPr>
        </p:pic>
        <p:pic>
          <p:nvPicPr>
            <p:cNvPr id="241" name="Google Shape;241;p3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7883268" y="2269"/>
              <a:ext cx="5125500" cy="6858000"/>
            </a:xfrm>
            <a:prstGeom prst="parallelogram">
              <a:avLst>
                <a:gd name="adj" fmla="val 39698"/>
              </a:avLst>
            </a:prstGeom>
            <a:noFill/>
            <a:ln>
              <a:noFill/>
            </a:ln>
          </p:spPr>
        </p:pic>
        <p:sp>
          <p:nvSpPr>
            <p:cNvPr id="242" name="Google Shape;242;p33"/>
            <p:cNvSpPr/>
            <p:nvPr/>
          </p:nvSpPr>
          <p:spPr>
            <a:xfrm rot="10800000" flipH="1">
              <a:off x="9647187" y="-36471"/>
              <a:ext cx="2700437" cy="6977191"/>
            </a:xfrm>
            <a:custGeom>
              <a:avLst/>
              <a:gdLst/>
              <a:ahLst/>
              <a:cxnLst/>
              <a:rect l="l" t="t" r="r" b="b"/>
              <a:pathLst>
                <a:path w="2673700" h="6908110" extrusionOk="0">
                  <a:moveTo>
                    <a:pt x="0" y="6908110"/>
                  </a:moveTo>
                  <a:lnTo>
                    <a:pt x="2023617" y="0"/>
                  </a:lnTo>
                  <a:cubicBezTo>
                    <a:pt x="2370248" y="16738"/>
                    <a:pt x="2637429" y="-22461"/>
                    <a:pt x="2637571" y="31600"/>
                  </a:cubicBezTo>
                  <a:cubicBezTo>
                    <a:pt x="2637713" y="1182952"/>
                    <a:pt x="2672855" y="6815119"/>
                    <a:pt x="2673700" y="6871534"/>
                  </a:cubicBezTo>
                  <a:lnTo>
                    <a:pt x="0" y="6908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" name="Google Shape;243;p33"/>
            <p:cNvGrpSpPr/>
            <p:nvPr/>
          </p:nvGrpSpPr>
          <p:grpSpPr>
            <a:xfrm>
              <a:off x="3935381" y="-243408"/>
              <a:ext cx="2588554" cy="7127670"/>
              <a:chOff x="4596525" y="-243408"/>
              <a:chExt cx="2588554" cy="7127670"/>
            </a:xfrm>
          </p:grpSpPr>
          <p:sp>
            <p:nvSpPr>
              <p:cNvPr id="244" name="Google Shape;244;p33"/>
              <p:cNvSpPr/>
              <p:nvPr/>
            </p:nvSpPr>
            <p:spPr>
              <a:xfrm>
                <a:off x="5136119" y="-84964"/>
                <a:ext cx="2048960" cy="6969226"/>
              </a:xfrm>
              <a:custGeom>
                <a:avLst/>
                <a:gdLst/>
                <a:ahLst/>
                <a:cxnLst/>
                <a:rect l="l" t="t" r="r" b="b"/>
                <a:pathLst>
                  <a:path w="2033707" h="6917346" extrusionOk="0">
                    <a:moveTo>
                      <a:pt x="0" y="6917346"/>
                    </a:moveTo>
                    <a:cubicBezTo>
                      <a:pt x="284" y="4611564"/>
                      <a:pt x="9806" y="2305782"/>
                      <a:pt x="10090" y="0"/>
                    </a:cubicBezTo>
                    <a:lnTo>
                      <a:pt x="2033707" y="6908110"/>
                    </a:lnTo>
                    <a:lnTo>
                      <a:pt x="0" y="69173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33"/>
              <p:cNvSpPr/>
              <p:nvPr/>
            </p:nvSpPr>
            <p:spPr>
              <a:xfrm>
                <a:off x="4596525" y="-243408"/>
                <a:ext cx="539700" cy="1368300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6" name="Google Shape;246;p33"/>
          <p:cNvSpPr txBox="1">
            <a:spLocks noGrp="1"/>
          </p:cNvSpPr>
          <p:nvPr>
            <p:ph type="ctrTitle"/>
          </p:nvPr>
        </p:nvSpPr>
        <p:spPr>
          <a:xfrm>
            <a:off x="439838" y="3517481"/>
            <a:ext cx="39816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9"/>
              </a:buClr>
              <a:buSzPts val="2500"/>
              <a:buFont typeface="Century Gothic"/>
              <a:buNone/>
            </a:pPr>
            <a:r>
              <a:rPr lang="fr-FR" sz="1900" i="1"/>
              <a:t>Un service construit par ses partenaires</a:t>
            </a:r>
            <a:endParaRPr sz="1900" i="1"/>
          </a:p>
        </p:txBody>
      </p:sp>
      <p:sp>
        <p:nvSpPr>
          <p:cNvPr id="2" name="Rectangle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65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>
            <a:spLocks noGrp="1"/>
          </p:cNvSpPr>
          <p:nvPr>
            <p:ph type="ctrTitle"/>
          </p:nvPr>
        </p:nvSpPr>
        <p:spPr>
          <a:xfrm>
            <a:off x="0" y="270000"/>
            <a:ext cx="9144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9"/>
              </a:buClr>
              <a:buSzPts val="2100"/>
              <a:buFont typeface="Century Gothic"/>
              <a:buNone/>
            </a:pPr>
            <a:r>
              <a:rPr lang="fr" sz="1800" b="1">
                <a:solidFill>
                  <a:srgbClr val="2A4E96"/>
                </a:solidFill>
                <a:latin typeface="Arial"/>
                <a:ea typeface="Arial"/>
                <a:cs typeface="Arial"/>
                <a:sym typeface="Arial"/>
              </a:rPr>
              <a:t>Quel est le problème ?</a:t>
            </a:r>
            <a:endParaRPr sz="1800">
              <a:solidFill>
                <a:srgbClr val="2A4E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2"/>
          <p:cNvSpPr/>
          <p:nvPr/>
        </p:nvSpPr>
        <p:spPr>
          <a:xfrm>
            <a:off x="6736025" y="4658823"/>
            <a:ext cx="2087100" cy="39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9585" y="4705003"/>
            <a:ext cx="1740882" cy="22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7969" y="358988"/>
            <a:ext cx="630150" cy="63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2"/>
          <p:cNvSpPr txBox="1"/>
          <p:nvPr/>
        </p:nvSpPr>
        <p:spPr>
          <a:xfrm>
            <a:off x="878675" y="781096"/>
            <a:ext cx="71394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 b="0" i="0" u="none" strike="noStrike" cap="none">
                <a:solidFill>
                  <a:srgbClr val="2A4E96"/>
                </a:solidFill>
                <a:latin typeface="Arial"/>
                <a:ea typeface="Arial"/>
                <a:cs typeface="Arial"/>
                <a:sym typeface="Arial"/>
              </a:rPr>
              <a:t>Des entrepreneurs isolés, des administrations cloisonnées :</a:t>
            </a:r>
            <a:br>
              <a:rPr lang="fr" sz="1500" b="0" i="0" u="none" strike="noStrike" cap="none">
                <a:solidFill>
                  <a:srgbClr val="2A4E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500" b="0" i="0" u="none" strike="noStrike" cap="none">
                <a:solidFill>
                  <a:srgbClr val="2A4E96"/>
                </a:solidFill>
                <a:latin typeface="Arial"/>
                <a:ea typeface="Arial"/>
                <a:cs typeface="Arial"/>
                <a:sym typeface="Arial"/>
              </a:rPr>
              <a:t>la nécessaire construction d’un commun </a:t>
            </a:r>
            <a:endParaRPr sz="1500" b="0" i="0" u="none" strike="noStrike" cap="none" baseline="30000">
              <a:solidFill>
                <a:srgbClr val="2A4E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2" descr="Adeline Latr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31375" y="540774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2"/>
          <p:cNvSpPr txBox="1"/>
          <p:nvPr/>
        </p:nvSpPr>
        <p:spPr>
          <a:xfrm>
            <a:off x="1029747" y="2944650"/>
            <a:ext cx="14709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Plusieurs milliers</a:t>
            </a:r>
            <a:r>
              <a:rPr lang="fr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d’aides publiques</a:t>
            </a:r>
            <a:endParaRPr sz="11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07" name="Google Shape;307;p42"/>
          <p:cNvSpPr txBox="1"/>
          <p:nvPr/>
        </p:nvSpPr>
        <p:spPr>
          <a:xfrm>
            <a:off x="3891775" y="3050650"/>
            <a:ext cx="20871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Plusieurs millions d’entreprises</a:t>
            </a:r>
            <a:r>
              <a:rPr lang="fr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avec des besoins variés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21079" y="1781148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65156" y="2529889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97440" y="2504464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9740" y="2504464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32865" y="2529889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6207" y="2127838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8466" y="2115125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8817" y="2115125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5304" y="2124588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9048" y="1719276"/>
            <a:ext cx="368803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1339" y="1725776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7101" y="1725776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17857" y="1719288"/>
            <a:ext cx="368803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5838" y="1781148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0610" y="1781151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8625" y="1781151"/>
            <a:ext cx="368803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9048" y="2115129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07094" y="2127829"/>
            <a:ext cx="367721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2959" y="2127858"/>
            <a:ext cx="368803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9881" y="2127845"/>
            <a:ext cx="368803" cy="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1203" y="2503929"/>
            <a:ext cx="367721" cy="36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6137" y="2503929"/>
            <a:ext cx="367721" cy="36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1052" y="2503921"/>
            <a:ext cx="368803" cy="36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1561" y="2503921"/>
            <a:ext cx="368803" cy="36880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2"/>
          <p:cNvSpPr txBox="1"/>
          <p:nvPr/>
        </p:nvSpPr>
        <p:spPr>
          <a:xfrm>
            <a:off x="3206538" y="2203950"/>
            <a:ext cx="3687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1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?!</a:t>
            </a:r>
            <a:endParaRPr sz="18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2"/>
          <p:cNvSpPr txBox="1">
            <a:spLocks noGrp="1"/>
          </p:cNvSpPr>
          <p:nvPr>
            <p:ph type="sldNum" idx="12"/>
          </p:nvPr>
        </p:nvSpPr>
        <p:spPr>
          <a:xfrm>
            <a:off x="7635492" y="545228"/>
            <a:ext cx="4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sz="1400" b="0" i="0" u="none" strike="noStrike" cap="none">
              <a:solidFill>
                <a:srgbClr val="034EA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2"/>
          <p:cNvSpPr txBox="1"/>
          <p:nvPr/>
        </p:nvSpPr>
        <p:spPr>
          <a:xfrm>
            <a:off x="434340" y="3675850"/>
            <a:ext cx="2888035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>
              <a:lnSpc>
                <a:spcPct val="115000"/>
              </a:lnSpc>
              <a:buClr>
                <a:schemeClr val="tx1">
                  <a:lumMod val="65000"/>
                  <a:lumOff val="35000"/>
                </a:schemeClr>
              </a:buClr>
              <a:buSzPts val="1100"/>
              <a:buFont typeface="Arial" panose="020B0604020202020204" pitchFamily="34" charset="0"/>
              <a:buChar char="•"/>
            </a:pPr>
            <a:r>
              <a:rPr lang="fr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</a:rPr>
              <a:t>problème </a:t>
            </a:r>
            <a:r>
              <a:rPr lang="f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</a:rPr>
              <a:t>de visibilité du rôle de conseil </a:t>
            </a:r>
            <a:endParaRPr lang="fr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</a:endParaRPr>
          </a:p>
          <a:p>
            <a:pPr marL="457200" lvl="0" indent="-298450">
              <a:lnSpc>
                <a:spcPct val="115000"/>
              </a:lnSpc>
              <a:buClr>
                <a:schemeClr val="tx1">
                  <a:lumMod val="65000"/>
                  <a:lumOff val="35000"/>
                </a:schemeClr>
              </a:buClr>
              <a:buSzPts val="1100"/>
              <a:buFont typeface="Arial" panose="020B0604020202020204" pitchFamily="34" charset="0"/>
              <a:buChar char="•"/>
            </a:pPr>
            <a:r>
              <a:rPr lang="fr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</a:rPr>
              <a:t>cloisonnement </a:t>
            </a:r>
            <a:r>
              <a:rPr lang="f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</a:rPr>
              <a:t>des </a:t>
            </a:r>
            <a:r>
              <a:rPr lang="fr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</a:rPr>
              <a:t>interventions</a:t>
            </a:r>
          </a:p>
          <a:p>
            <a:pPr marL="457200" lvl="0" indent="-298450">
              <a:lnSpc>
                <a:spcPct val="115000"/>
              </a:lnSpc>
              <a:buClr>
                <a:schemeClr val="tx1">
                  <a:lumMod val="65000"/>
                  <a:lumOff val="35000"/>
                </a:schemeClr>
              </a:buClr>
              <a:buSzPts val="1100"/>
              <a:buFont typeface="Arial" panose="020B0604020202020204" pitchFamily="34" charset="0"/>
              <a:buChar char="•"/>
            </a:pPr>
            <a:r>
              <a:rPr lang="fr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</a:rPr>
              <a:t>problème </a:t>
            </a:r>
            <a:r>
              <a:rPr lang="f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</a:rPr>
              <a:t>de ciblage des entreprises</a:t>
            </a:r>
            <a:endParaRPr sz="1100" i="1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35" name="Google Shape;335;p42"/>
          <p:cNvSpPr txBox="1"/>
          <p:nvPr/>
        </p:nvSpPr>
        <p:spPr>
          <a:xfrm>
            <a:off x="3664900" y="3675975"/>
            <a:ext cx="26565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100"/>
              <a:buFont typeface="Arial" panose="020B0604020202020204" pitchFamily="34" charset="0"/>
              <a:buChar char="•"/>
            </a:pPr>
            <a:r>
              <a:rPr lang="f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Calibri"/>
              </a:rPr>
              <a:t>manque de temps</a:t>
            </a:r>
            <a:endParaRPr sz="1100" i="1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100"/>
              <a:buFont typeface="Arial" panose="020B0604020202020204" pitchFamily="34" charset="0"/>
              <a:buChar char="•"/>
            </a:pPr>
            <a:r>
              <a:rPr lang="f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Calibri"/>
              </a:rPr>
              <a:t>méconnaissance des partenaires </a:t>
            </a:r>
            <a:endParaRPr sz="1100" i="1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100"/>
              <a:buFont typeface="Arial" panose="020B0604020202020204" pitchFamily="34" charset="0"/>
              <a:buChar char="•"/>
            </a:pPr>
            <a:r>
              <a:rPr lang="f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Calibri"/>
              </a:rPr>
              <a:t>méconnaissance des </a:t>
            </a:r>
            <a:r>
              <a:rPr lang="f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Calibri"/>
              </a:rPr>
              <a:t>aides</a:t>
            </a:r>
            <a:endParaRPr sz="1100" i="1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Calibri"/>
            </a:endParaRPr>
          </a:p>
        </p:txBody>
      </p:sp>
      <p:pic>
        <p:nvPicPr>
          <p:cNvPr id="336" name="Google Shape;336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12712" y="153726"/>
            <a:ext cx="1040677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00;p42"/>
          <p:cNvSpPr txBox="1">
            <a:spLocks noGrp="1"/>
          </p:cNvSpPr>
          <p:nvPr>
            <p:ph type="body" idx="2"/>
          </p:nvPr>
        </p:nvSpPr>
        <p:spPr>
          <a:xfrm>
            <a:off x="6544109" y="1571953"/>
            <a:ext cx="2309280" cy="264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fr" sz="12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L’État, les collectivités </a:t>
            </a:r>
            <a:r>
              <a:rPr lang="fr" sz="12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 les </a:t>
            </a:r>
            <a:r>
              <a:rPr lang="fr" sz="12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partenaires publics </a:t>
            </a:r>
            <a:r>
              <a:rPr lang="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partagent la volonté de mettre en place une dynamique d'accompagnement des entreprises. 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Tous sont concernés par la recherche d’efficacité de l’action publique, l’accès facilité à l’information et la défense des services de proximité. 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>
            <a:spLocks noGrp="1"/>
          </p:cNvSpPr>
          <p:nvPr>
            <p:ph type="ctrTitle"/>
          </p:nvPr>
        </p:nvSpPr>
        <p:spPr>
          <a:xfrm>
            <a:off x="0" y="270000"/>
            <a:ext cx="9144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</a:pPr>
            <a:r>
              <a:rPr lang="fr" sz="1800" b="1">
                <a:solidFill>
                  <a:srgbClr val="2A4E96"/>
                </a:solidFill>
                <a:latin typeface="Arial"/>
                <a:ea typeface="Arial"/>
                <a:cs typeface="Arial"/>
                <a:sym typeface="Arial"/>
              </a:rPr>
              <a:t>Comment ça fonctionne ? </a:t>
            </a:r>
            <a:endParaRPr sz="1800" b="1">
              <a:solidFill>
                <a:srgbClr val="2A4E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4"/>
          <p:cNvSpPr/>
          <p:nvPr/>
        </p:nvSpPr>
        <p:spPr>
          <a:xfrm>
            <a:off x="6736025" y="4658823"/>
            <a:ext cx="2087100" cy="39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9585" y="4705003"/>
            <a:ext cx="1740882" cy="22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7969" y="358988"/>
            <a:ext cx="630150" cy="6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4" descr="Adeline Latr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31375" y="540774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4"/>
          <p:cNvSpPr txBox="1">
            <a:spLocks noGrp="1"/>
          </p:cNvSpPr>
          <p:nvPr>
            <p:ph type="sldNum" idx="12"/>
          </p:nvPr>
        </p:nvSpPr>
        <p:spPr>
          <a:xfrm>
            <a:off x="7635492" y="545228"/>
            <a:ext cx="4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 sz="1400" b="0" i="0" u="none" strike="noStrike" cap="none">
              <a:solidFill>
                <a:srgbClr val="034EA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58" name="Google Shape;358;p44"/>
          <p:cNvGrpSpPr/>
          <p:nvPr/>
        </p:nvGrpSpPr>
        <p:grpSpPr>
          <a:xfrm>
            <a:off x="3209532" y="1687557"/>
            <a:ext cx="2734698" cy="2612993"/>
            <a:chOff x="4638984" y="878404"/>
            <a:chExt cx="3982376" cy="3656070"/>
          </a:xfrm>
        </p:grpSpPr>
        <p:pic>
          <p:nvPicPr>
            <p:cNvPr id="359" name="Google Shape;359;p44" descr="https://lh6.googleusercontent.com/9AOrWTNARoTEwFKjsGe2u9jKF8Y-gYUmHl-zazs77v8v5VQ4vcLXLermuXZFFSd1eK9q7NvcUVIfNj1v0p1ID4DAzwuUGdvJCyI1M4XwL2gpCQjweOnQ9F2S13nlC5TYlpzbJg2qwXiD4gDXsw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30192" y="887719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44" descr="https://lh5.googleusercontent.com/ZFr3xwCbUoIuJeVZXJLxIyWdDAjFmteQ3qLV7QV2YzBlsHI-gQQsKdNgThUpOd2t1jID8xncQYVvDTWZBBMGGE7EA0fO1Pskds_PanodxqsnPgzBY_8F-YIBW1QeJI7JrXIDjYeMQTfw7IO3jw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32535" y="1001095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44" descr="https://lh3.googleusercontent.com/o-7xQ7qFe5j2leGLyrdBwILhGvaJyvRasbyNQhycFLwmNrGZB_8ecXDgP2NGuBct5lhnm69qoNSJ0d_71OpGLyPn5Qa4p-hnL77lAKYX2O-gusdy9lP7LKc_9GpXXrTKj0TW7vnKtvP5cGi7nw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952941" y="2417873"/>
              <a:ext cx="779491" cy="824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44" descr="https://lh3.googleusercontent.com/o-7xQ7qFe5j2leGLyrdBwILhGvaJyvRasbyNQhycFLwmNrGZB_8ecXDgP2NGuBct5lhnm69qoNSJ0d_71OpGLyPn5Qa4p-hnL77lAKYX2O-gusdy9lP7LKc_9GpXXrTKj0TW7vnKtvP5cGi7nw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188694" y="878404"/>
              <a:ext cx="623232" cy="612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44" descr="https://lh3.googleusercontent.com/o-7xQ7qFe5j2leGLyrdBwILhGvaJyvRasbyNQhycFLwmNrGZB_8ecXDgP2NGuBct5lhnm69qoNSJ0d_71OpGLyPn5Qa4p-hnL77lAKYX2O-gusdy9lP7LKc_9GpXXrTKj0TW7vnKtvP5cGi7nw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7814099">
              <a:off x="6983240" y="2368457"/>
              <a:ext cx="623231" cy="6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44" descr="https://lh3.googleusercontent.com/o-7xQ7qFe5j2leGLyrdBwILhGvaJyvRasbyNQhycFLwmNrGZB_8ecXDgP2NGuBct5lhnm69qoNSJ0d_71OpGLyPn5Qa4p-hnL77lAKYX2O-gusdy9lP7LKc_9GpXXrTKj0TW7vnKtvP5cGi7nw"/>
            <p:cNvPicPr preferRelativeResize="0"/>
            <p:nvPr/>
          </p:nvPicPr>
          <p:blipFill rotWithShape="1">
            <a:blip r:embed="rId9">
              <a:alphaModFix/>
            </a:blip>
            <a:srcRect l="16800" t="7430" r="-16800" b="-7429"/>
            <a:stretch/>
          </p:blipFill>
          <p:spPr>
            <a:xfrm rot="-6809896">
              <a:off x="5287456" y="2187958"/>
              <a:ext cx="623232" cy="6124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44"/>
            <p:cNvSpPr/>
            <p:nvPr/>
          </p:nvSpPr>
          <p:spPr>
            <a:xfrm>
              <a:off x="4638984" y="1633140"/>
              <a:ext cx="17424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100" b="1" i="1" u="none" strike="noStrike" cap="none">
                  <a:solidFill>
                    <a:srgbClr val="0066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Un chef d’entreprise</a:t>
              </a:r>
              <a:endParaRPr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605361" y="1745154"/>
              <a:ext cx="2016000" cy="3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100" b="1" i="1" u="none" strike="noStrike" cap="none">
                  <a:solidFill>
                    <a:srgbClr val="FF99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Un </a:t>
              </a:r>
              <a:r>
                <a:rPr lang="fr" sz="1100" b="1" i="1">
                  <a:solidFill>
                    <a:srgbClr val="FF99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service partagé </a:t>
              </a:r>
              <a:r>
                <a:rPr lang="fr" sz="1100" b="1" i="1" u="none" strike="noStrike" cap="none">
                  <a:solidFill>
                    <a:srgbClr val="FF99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en ligne</a:t>
              </a:r>
              <a:endParaRPr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5413200" y="3217479"/>
              <a:ext cx="17448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100" b="1" i="1" u="none" strike="noStrike" cap="none">
                  <a:solidFill>
                    <a:srgbClr val="60606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Un ou des expert(s)</a:t>
              </a:r>
              <a:endParaRPr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68" name="Google Shape;368;p44"/>
            <p:cNvSpPr txBox="1"/>
            <p:nvPr/>
          </p:nvSpPr>
          <p:spPr>
            <a:xfrm>
              <a:off x="4904337" y="4103374"/>
              <a:ext cx="3194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Un conseil humain adapté </a:t>
              </a:r>
              <a:endParaRPr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à chaque  situation.</a:t>
              </a:r>
              <a:endParaRPr sz="1200" b="0" i="1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369" name="Google Shape;369;p44"/>
          <p:cNvSpPr txBox="1"/>
          <p:nvPr/>
        </p:nvSpPr>
        <p:spPr>
          <a:xfrm>
            <a:off x="878675" y="781100"/>
            <a:ext cx="59331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 dirty="0">
                <a:solidFill>
                  <a:srgbClr val="2A4E96"/>
                </a:solidFill>
              </a:rPr>
              <a:t>Pour un accompagnement de proximité : </a:t>
            </a:r>
            <a:endParaRPr sz="1500" b="0" i="0" u="none" strike="noStrike" cap="none" baseline="30000" dirty="0">
              <a:solidFill>
                <a:srgbClr val="2A4E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4"/>
          <p:cNvSpPr txBox="1"/>
          <p:nvPr/>
        </p:nvSpPr>
        <p:spPr>
          <a:xfrm>
            <a:off x="5944425" y="1720750"/>
            <a:ext cx="19038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 numérique comme levier de nouvelles relations.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1" name="Google Shape;371;p44"/>
          <p:cNvSpPr txBox="1"/>
          <p:nvPr/>
        </p:nvSpPr>
        <p:spPr>
          <a:xfrm>
            <a:off x="748325" y="1711150"/>
            <a:ext cx="25560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simplicité pour le chef d’entreprise </a:t>
            </a:r>
            <a:endParaRPr sz="1200" i="1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 exprime un besoin. </a:t>
            </a:r>
            <a:endParaRPr sz="1200" i="1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2" name="Google Shape;372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12712" y="153726"/>
            <a:ext cx="1040677" cy="104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5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6"/>
          <p:cNvSpPr/>
          <p:nvPr/>
        </p:nvSpPr>
        <p:spPr>
          <a:xfrm>
            <a:off x="6736025" y="4658824"/>
            <a:ext cx="2087100" cy="39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100"/>
            </a:pPr>
            <a:endParaRPr sz="1100"/>
          </a:p>
        </p:txBody>
      </p:sp>
      <p:pic>
        <p:nvPicPr>
          <p:cNvPr id="591" name="Google Shape;591;p6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9585" y="4705003"/>
            <a:ext cx="1740882" cy="221306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66"/>
          <p:cNvSpPr txBox="1">
            <a:spLocks noGrp="1"/>
          </p:cNvSpPr>
          <p:nvPr>
            <p:ph type="sldNum" idx="12"/>
          </p:nvPr>
        </p:nvSpPr>
        <p:spPr>
          <a:xfrm>
            <a:off x="7635492" y="545228"/>
            <a:ext cx="4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sp>
        <p:nvSpPr>
          <p:cNvPr id="595" name="Google Shape;595;p66"/>
          <p:cNvSpPr txBox="1">
            <a:spLocks noGrp="1"/>
          </p:cNvSpPr>
          <p:nvPr>
            <p:ph type="body" idx="2"/>
          </p:nvPr>
        </p:nvSpPr>
        <p:spPr>
          <a:xfrm>
            <a:off x="587828" y="1040954"/>
            <a:ext cx="4007402" cy="361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endParaRPr lang="en-US" sz="1400" dirty="0">
              <a:solidFill>
                <a:schemeClr val="dk1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marL="0" indent="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SzPts val="1500"/>
            </a:pPr>
            <a:r>
              <a:rPr lang="fr-FR" sz="1500" dirty="0">
                <a:solidFill>
                  <a:srgbClr val="2A4E96"/>
                </a:solidFill>
                <a:latin typeface="Arial"/>
                <a:ea typeface="Arial"/>
                <a:cs typeface="Arial"/>
                <a:sym typeface="Arial"/>
              </a:rPr>
              <a:t>Un carnet d’adresses d’experts, un système de mise en relation </a:t>
            </a:r>
            <a:r>
              <a:rPr lang="fr-FR" sz="1500" dirty="0" smtClean="0">
                <a:solidFill>
                  <a:srgbClr val="2A4E9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fr-FR" sz="1500" dirty="0">
              <a:solidFill>
                <a:srgbClr val="2A4E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ts val="1400"/>
              <a:buFont typeface="Source Sans Pro"/>
              <a:buChar char="●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Un réseau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de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40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partenaires publics et parapublics</a:t>
            </a:r>
          </a:p>
          <a:p>
            <a:pPr lvl="0" indent="-317500" algn="just">
              <a:lnSpc>
                <a:spcPct val="15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ts val="1400"/>
              <a:buFont typeface="Source Sans Pro"/>
              <a:buChar char="●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Du recrutement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à la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transmission-reprise</a:t>
            </a:r>
          </a:p>
          <a:p>
            <a:pPr indent="-317500" algn="just">
              <a:lnSpc>
                <a:spcPct val="15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ts val="1400"/>
              <a:buFont typeface="Source Sans Pro"/>
              <a:buChar char="●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Le numérique comme levier d’acquisition et de nouvelles relations 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indent="-317500" algn="just">
              <a:lnSpc>
                <a:spcPct val="15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ts val="1400"/>
              <a:buFont typeface="Source Sans Pro"/>
              <a:buChar char="●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Arial"/>
              </a:rPr>
              <a:t>Un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Arial"/>
              </a:rPr>
              <a:t>suivi qualité et une mesure satisfaction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243;p31"/>
          <p:cNvSpPr txBox="1">
            <a:spLocks/>
          </p:cNvSpPr>
          <p:nvPr/>
        </p:nvSpPr>
        <p:spPr>
          <a:xfrm>
            <a:off x="0" y="270000"/>
            <a:ext cx="9144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9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rgbClr val="0031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2800"/>
            </a:pPr>
            <a:r>
              <a:rPr lang="fr" sz="1800" b="1" dirty="0">
                <a:solidFill>
                  <a:srgbClr val="2A4E96"/>
                </a:solidFill>
                <a:latin typeface="Arial"/>
                <a:ea typeface="Arial"/>
                <a:cs typeface="Arial"/>
                <a:sym typeface="Arial"/>
              </a:rPr>
              <a:t>Quel est le coeur de la machine ?</a:t>
            </a:r>
            <a:endParaRPr lang="fr-FR" sz="18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38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3276" y="1343982"/>
            <a:ext cx="2466375" cy="16461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530"/>
              </a:srgbClr>
            </a:outerShdw>
          </a:effectLst>
        </p:spPr>
      </p:pic>
      <p:pic>
        <p:nvPicPr>
          <p:cNvPr id="26" name="Google Shape;392;p45"/>
          <p:cNvPicPr preferRelativeResize="0"/>
          <p:nvPr/>
        </p:nvPicPr>
        <p:blipFill rotWithShape="1">
          <a:blip r:embed="rId5">
            <a:alphaModFix/>
          </a:blip>
          <a:srcRect t="14524" b="3782"/>
          <a:stretch/>
        </p:blipFill>
        <p:spPr>
          <a:xfrm>
            <a:off x="4634418" y="3205269"/>
            <a:ext cx="4227895" cy="124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3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2712" y="153726"/>
            <a:ext cx="1040677" cy="104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2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ctrTitle"/>
          </p:nvPr>
        </p:nvSpPr>
        <p:spPr>
          <a:xfrm>
            <a:off x="0" y="270000"/>
            <a:ext cx="9144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</a:pPr>
            <a:r>
              <a:rPr lang="fr-FR" sz="1800" b="1" dirty="0" smtClean="0">
                <a:latin typeface="Arial"/>
                <a:ea typeface="Arial"/>
                <a:cs typeface="Arial"/>
                <a:sym typeface="Arial"/>
              </a:rPr>
              <a:t>Place des Entreprises</a:t>
            </a: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1"/>
          <p:cNvSpPr/>
          <p:nvPr/>
        </p:nvSpPr>
        <p:spPr>
          <a:xfrm>
            <a:off x="6736025" y="4658823"/>
            <a:ext cx="2087100" cy="39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9585" y="4705003"/>
            <a:ext cx="1740882" cy="221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 txBox="1">
            <a:spLocks noGrp="1"/>
          </p:cNvSpPr>
          <p:nvPr>
            <p:ph type="sldNum" idx="12"/>
          </p:nvPr>
        </p:nvSpPr>
        <p:spPr>
          <a:xfrm>
            <a:off x="7635492" y="545228"/>
            <a:ext cx="4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 sz="1400" b="0" i="0" u="none" strike="noStrike" cap="none">
                <a:solidFill>
                  <a:srgbClr val="034EA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 sz="1400" b="0" i="0" u="none" strike="noStrike" cap="none">
              <a:solidFill>
                <a:srgbClr val="034EA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594360" y="1170428"/>
            <a:ext cx="8054339" cy="364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R="0" lvl="0" indent="0" algn="l" rt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« Hybridation » mais aussi « coopération, fluidité, confiance ».</a:t>
            </a:r>
          </a:p>
          <a:p>
            <a:pPr marR="0" lvl="0" indent="0" algn="l" rt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fr-FR" dirty="0">
              <a:solidFill>
                <a:schemeClr val="accent1"/>
              </a:solidFill>
              <a:latin typeface="Source Sans Pro" panose="020B0503030403020204" pitchFamily="34" charset="0"/>
            </a:endParaRPr>
          </a:p>
          <a:p>
            <a:pPr marR="0" lvl="0" indent="0" algn="l" rt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Des facteurs de réussite pour créer des services et obtenir de l’impact </a:t>
            </a:r>
            <a:r>
              <a:rPr lang="fr-FR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:</a:t>
            </a:r>
            <a:endParaRPr lang="fr-FR" dirty="0" smtClean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8" name="Google Shape;33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2712" y="153726"/>
            <a:ext cx="1040677" cy="1040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83405"/>
              </p:ext>
            </p:extLst>
          </p:nvPr>
        </p:nvGraphicFramePr>
        <p:xfrm>
          <a:off x="640025" y="2424321"/>
          <a:ext cx="8110442" cy="230428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55221"/>
                <a:gridCol w="4055221"/>
              </a:tblGrid>
              <a:tr h="37084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</a:rPr>
                        <a:t>Avoir tous à y gagner </a:t>
                      </a:r>
                      <a:endParaRPr lang="fr-FR" sz="1100" dirty="0">
                        <a:latin typeface="Source Sans Pro" panose="020B05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</a:rPr>
                        <a:t>vrai problème, bonne promesse, bonne formule de service ; apport de leads qualifiés</a:t>
                      </a:r>
                      <a:endParaRPr lang="fr-FR" sz="1100" b="0" dirty="0">
                        <a:latin typeface="Source Sans Pro" panose="020B05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fr-FR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  <a:sym typeface="Source Sans Pro"/>
                        </a:rPr>
                        <a:t>Respecter et renforcer des dynamiques locales existantes</a:t>
                      </a:r>
                      <a:endParaRPr lang="fr-FR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urce Sans Pro" panose="020B0503030403020204" pitchFamily="34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fr-FR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  <a:sym typeface="Source Sans Pro"/>
                        </a:rPr>
                        <a:t>une voie de détection et connecter les strates locales, régionales, nationales</a:t>
                      </a:r>
                      <a:endParaRPr lang="fr-FR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urce Sans Pro" panose="020B0503030403020204" pitchFamily="34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fr-FR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</a:rPr>
                        <a:t>Tendre à une</a:t>
                      </a:r>
                      <a:r>
                        <a:rPr lang="fr-FR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</a:rPr>
                        <a:t>complémentarité dans la réponse à apporter aux entreprises</a:t>
                      </a:r>
                      <a:endParaRPr lang="fr-FR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urce Sans Pro" panose="020B0503030403020204" pitchFamily="34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fr-FR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</a:rPr>
                        <a:t>des écosystèmes d’experts et des </a:t>
                      </a:r>
                      <a:r>
                        <a:rPr lang="fr-FR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  <a:sym typeface="Source Sans Pro"/>
                        </a:rPr>
                        <a:t>« packages de solutions » </a:t>
                      </a:r>
                      <a:endParaRPr lang="fr-FR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urce Sans Pro" panose="020B0503030403020204" pitchFamily="34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fr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</a:rPr>
                        <a:t>Tendre à des parcours d’accompagnement</a:t>
                      </a:r>
                      <a:endParaRPr lang="fr-FR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urce Sans Pro" panose="020B0503030403020204" pitchFamily="34" charset="0"/>
                        <a:ea typeface="Source Sans Pro"/>
                        <a:cs typeface="Source Sans Pr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</a:rPr>
                        <a:t>la « rétention client » ; marketing</a:t>
                      </a:r>
                      <a:r>
                        <a:rPr lang="fr-FR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</a:rPr>
                        <a:t> de service public</a:t>
                      </a:r>
                      <a:endParaRPr lang="fr-FR" sz="1100" dirty="0">
                        <a:latin typeface="Source Sans Pro" panose="020B05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fr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</a:rPr>
                        <a:t>Un service intégré</a:t>
                      </a:r>
                      <a:endParaRPr lang="fr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urce Sans Pro" panose="020B0503030403020204" pitchFamily="34" charset="0"/>
                        <a:ea typeface="Source Sans Pro"/>
                        <a:cs typeface="Source Sans Pr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fr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/>
                          <a:cs typeface="Source Sans Pro"/>
                        </a:rPr>
                        <a:t>une promesse partagée dont chacun peut faire sienne</a:t>
                      </a:r>
                      <a:endParaRPr lang="fr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urce Sans Pro" panose="020B0503030403020204" pitchFamily="34" charset="0"/>
                        <a:ea typeface="Source Sans Pro"/>
                        <a:cs typeface="Source Sans Pr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1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DINSI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189"/>
      </a:accent1>
      <a:accent2>
        <a:srgbClr val="034EA1"/>
      </a:accent2>
      <a:accent3>
        <a:srgbClr val="EC1C24"/>
      </a:accent3>
      <a:accent4>
        <a:srgbClr val="8EAADB"/>
      </a:accent4>
      <a:accent5>
        <a:srgbClr val="2F5496"/>
      </a:accent5>
      <a:accent6>
        <a:srgbClr val="1F3864"/>
      </a:accent6>
      <a:hlink>
        <a:srgbClr val="0563C1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316</Words>
  <Application>Microsoft Office PowerPoint</Application>
  <PresentationFormat>Affichage à l'écran (16:9)</PresentationFormat>
  <Paragraphs>61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Century Gothic</vt:lpstr>
      <vt:lpstr>Source Sans Pro</vt:lpstr>
      <vt:lpstr>Calibri</vt:lpstr>
      <vt:lpstr>Montserrat</vt:lpstr>
      <vt:lpstr>Conception personnalisée</vt:lpstr>
      <vt:lpstr>Simple Light</vt:lpstr>
      <vt:lpstr>Un service construit par ses partenaires</vt:lpstr>
      <vt:lpstr>Quel est le problème ?</vt:lpstr>
      <vt:lpstr>Comment ça fonctionne ? </vt:lpstr>
      <vt:lpstr>Présentation PowerPoint</vt:lpstr>
      <vt:lpstr>Place des Entreprises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service construit par ses partenaires</dc:title>
  <cp:lastModifiedBy>R M</cp:lastModifiedBy>
  <cp:revision>489</cp:revision>
  <dcterms:modified xsi:type="dcterms:W3CDTF">2021-08-26T10:59:38Z</dcterms:modified>
</cp:coreProperties>
</file>